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83" d="100"/>
          <a:sy n="83" d="100"/>
        </p:scale>
        <p:origin x="25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3/19/2021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3/19/2021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19,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2145" y="96454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9710" y="342900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02173" y="229615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2145" y="427501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54798" y="871385"/>
            <a:ext cx="11205784" cy="5632311"/>
          </a:xfrm>
          <a:prstGeom prst="rect">
            <a:avLst/>
          </a:prstGeom>
          <a:noFill/>
        </p:spPr>
        <p:txBody>
          <a:bodyPr wrap="square" rtlCol="0">
            <a:spAutoFit/>
          </a:bodyPr>
          <a:lstStyle/>
          <a:p>
            <a:r>
              <a:rPr lang="en-US" dirty="0">
                <a:solidFill>
                  <a:prstClr val="black"/>
                </a:solidFill>
              </a:rPr>
              <a:t>Over the last several days, heavy rain over the Missouri, Mississippi, and Tennessee Valleys has caused another rise on the lower Ohio and middle Mississippi Rivers.  Moderate flooding is now expected on the middle Mississippi River from Cape Girardeau, MO downstream to Thebes, IL.  Moderate flooding is also expected on the lower Ohio River from Olmsted, IL to Cairo, IL.  </a:t>
            </a:r>
          </a:p>
          <a:p>
            <a:endParaRPr lang="en-US" dirty="0">
              <a:solidFill>
                <a:prstClr val="black"/>
              </a:solidFill>
            </a:endParaRPr>
          </a:p>
          <a:p>
            <a:r>
              <a:rPr lang="en-US" dirty="0">
                <a:solidFill>
                  <a:prstClr val="black"/>
                </a:solidFill>
              </a:rPr>
              <a:t>The lower Ohio River will rise 5 to 6 feet over the next several days and Cairo, IL is expected to crest at 48.5ft on March 25</a:t>
            </a:r>
            <a:r>
              <a:rPr lang="en-US" baseline="30000" dirty="0">
                <a:solidFill>
                  <a:prstClr val="black"/>
                </a:solidFill>
              </a:rPr>
              <a:t>th</a:t>
            </a:r>
            <a:r>
              <a:rPr lang="en-US" dirty="0">
                <a:solidFill>
                  <a:prstClr val="black"/>
                </a:solidFill>
              </a:rPr>
              <a:t>.  This crest is 2ft higher than the previous crest and moderate flooding will begin early next week.  Flooding will continue on the lower Ohio River through the end of March.</a:t>
            </a:r>
          </a:p>
          <a:p>
            <a:endParaRPr lang="en-US" dirty="0">
              <a:solidFill>
                <a:prstClr val="black"/>
              </a:solidFill>
            </a:endParaRPr>
          </a:p>
          <a:p>
            <a:r>
              <a:rPr lang="en-US" dirty="0">
                <a:solidFill>
                  <a:prstClr val="black"/>
                </a:solidFill>
              </a:rPr>
              <a:t>Above the junction of the Ohio River,  the middle Mississippi River will continue to rise and crest early next week.  Moderate flooding is expected for a couple of days from Cape Girardeau, MO downstream to Thebes, IL. </a:t>
            </a:r>
          </a:p>
          <a:p>
            <a:endParaRPr lang="en-US" dirty="0">
              <a:solidFill>
                <a:prstClr val="black"/>
              </a:solidFill>
            </a:endParaRPr>
          </a:p>
          <a:p>
            <a:r>
              <a:rPr lang="en-US" dirty="0">
                <a:solidFill>
                  <a:prstClr val="black"/>
                </a:solidFill>
              </a:rPr>
              <a:t>On the Mississippi River below the junction of the Ohio River,  minor flooding continues at Caruthersville, MO to Osceola, AR, at </a:t>
            </a:r>
            <a:r>
              <a:rPr lang="en-US" dirty="0" err="1">
                <a:solidFill>
                  <a:prstClr val="black"/>
                </a:solidFill>
              </a:rPr>
              <a:t>Mhoon</a:t>
            </a:r>
            <a:r>
              <a:rPr lang="en-US" dirty="0">
                <a:solidFill>
                  <a:prstClr val="black"/>
                </a:solidFill>
              </a:rPr>
              <a:t> Landing, MS, and from Natchez, MS to Red River Landing, LA.  As routed water from the middle Mississippi and lower Ohio Rivers moves downstream, renewed minor to isolated moderate flooding will continue for several more weeks.    </a:t>
            </a:r>
          </a:p>
          <a:p>
            <a:endParaRPr lang="en-US" dirty="0">
              <a:solidFill>
                <a:prstClr val="black"/>
              </a:solidFill>
            </a:endParaRPr>
          </a:p>
          <a:p>
            <a:r>
              <a:rPr lang="en-US" dirty="0">
                <a:solidFill>
                  <a:prstClr val="black"/>
                </a:solidFill>
              </a:rPr>
              <a:t>The 16 day future rainfall guidance shows similar crest values to the official forecast but it keeps stages elevated and minor flooding would not end on the lower Ohio River until the second week of April.  Flooding on the lower Mississippi River would continue through most of April.</a:t>
            </a:r>
          </a:p>
        </p:txBody>
      </p:sp>
      <p:sp>
        <p:nvSpPr>
          <p:cNvPr id="16" name="Oval 15">
            <a:extLst>
              <a:ext uri="{FF2B5EF4-FFF2-40B4-BE49-F238E27FC236}">
                <a16:creationId xmlns:a16="http://schemas.microsoft.com/office/drawing/2014/main" id="{159A50C5-FA4F-405E-B2EC-4BDBCE3524AC}"/>
              </a:ext>
            </a:extLst>
          </p:cNvPr>
          <p:cNvSpPr/>
          <p:nvPr/>
        </p:nvSpPr>
        <p:spPr>
          <a:xfrm>
            <a:off x="219682" y="565774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19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32.5’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571980" y="3269811"/>
              <a:ext cx="17321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32.0’ on March 27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1304994" y="4201425"/>
            <a:ext cx="3056331" cy="949779"/>
            <a:chOff x="461644" y="2806880"/>
            <a:chExt cx="2848539"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49.1’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99607"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50.0’ on April 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35.3’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92263" y="3221125"/>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36.0’ on April 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7" y="4227149"/>
            <a:ext cx="3301677" cy="949779"/>
            <a:chOff x="461644" y="2806880"/>
            <a:chExt cx="282866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41.5’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55162" y="3244522"/>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43.0’ on April 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3583673" cy="949779"/>
            <a:chOff x="720724" y="1221920"/>
            <a:chExt cx="295761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34.0’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97005" y="1674688"/>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39.5’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25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94" name="Group 293"/>
          <p:cNvGrpSpPr/>
          <p:nvPr/>
        </p:nvGrpSpPr>
        <p:grpSpPr>
          <a:xfrm>
            <a:off x="7780943" y="2168274"/>
            <a:ext cx="3661907"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43.2’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35164" y="1664192"/>
              <a:ext cx="20819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48.5’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25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670470"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46.0’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12.3’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13.0’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April 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34.5’ on April 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59961" y="3638939"/>
            <a:ext cx="210917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47.0’</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April 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36.5’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26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3">
            <a:extLst>
              <a:ext uri="{FF2B5EF4-FFF2-40B4-BE49-F238E27FC236}">
                <a16:creationId xmlns:a16="http://schemas.microsoft.com/office/drawing/2014/main" id="{55347AB3-5A41-4251-A0F8-477CCE837A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620" y="1634518"/>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3">
            <a:extLst>
              <a:ext uri="{FF2B5EF4-FFF2-40B4-BE49-F238E27FC236}">
                <a16:creationId xmlns:a16="http://schemas.microsoft.com/office/drawing/2014/main" id="{1D4798AF-65CF-448E-A4D5-0F01802C99A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3329" y="262153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1" name="Picture 3">
            <a:extLst>
              <a:ext uri="{FF2B5EF4-FFF2-40B4-BE49-F238E27FC236}">
                <a16:creationId xmlns:a16="http://schemas.microsoft.com/office/drawing/2014/main" id="{0ACAC95E-785B-4C0D-8B97-669C32BECAE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7611" y="165459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3">
            <a:extLst>
              <a:ext uri="{FF2B5EF4-FFF2-40B4-BE49-F238E27FC236}">
                <a16:creationId xmlns:a16="http://schemas.microsoft.com/office/drawing/2014/main" id="{47E73D7A-6F40-49F5-8EE9-FFEC32DDAA6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42038" y="268615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12623</TotalTime>
  <Words>567</Words>
  <Application>Microsoft Office PowerPoint</Application>
  <PresentationFormat>Widescreen</PresentationFormat>
  <Paragraphs>76</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599</cp:revision>
  <cp:lastPrinted>2019-06-25T17:36:27Z</cp:lastPrinted>
  <dcterms:created xsi:type="dcterms:W3CDTF">2019-02-26T19:21:25Z</dcterms:created>
  <dcterms:modified xsi:type="dcterms:W3CDTF">2021-03-19T17:25:02Z</dcterms:modified>
</cp:coreProperties>
</file>