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5"/>
  </p:notesMasterIdLst>
  <p:sldIdLst>
    <p:sldId id="313" r:id="rId3"/>
    <p:sldId id="272" r:id="rId4"/>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295" autoAdjust="0"/>
    <p:restoredTop sz="94660"/>
  </p:normalViewPr>
  <p:slideViewPr>
    <p:cSldViewPr snapToGrid="0">
      <p:cViewPr varScale="1">
        <p:scale>
          <a:sx n="96" d="100"/>
          <a:sy n="96" d="100"/>
        </p:scale>
        <p:origin x="114" y="29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970338" y="0"/>
            <a:ext cx="3038475" cy="463550"/>
          </a:xfrm>
          <a:prstGeom prst="rect">
            <a:avLst/>
          </a:prstGeom>
        </p:spPr>
        <p:txBody>
          <a:bodyPr vert="horz" lIns="91440" tIns="45720" rIns="91440" bIns="45720" rtlCol="0"/>
          <a:lstStyle>
            <a:lvl1pPr algn="r">
              <a:defRPr sz="1200"/>
            </a:lvl1pPr>
          </a:lstStyle>
          <a:p>
            <a:fld id="{0362ED7F-654D-4EC9-985E-136557EAE3F0}" type="datetimeFigureOut">
              <a:rPr lang="en-US" smtClean="0"/>
              <a:t>3/9/2021</a:t>
            </a:fld>
            <a:endParaRPr lang="en-US"/>
          </a:p>
        </p:txBody>
      </p:sp>
      <p:sp>
        <p:nvSpPr>
          <p:cNvPr id="4" name="Slide Image Placeholder 3"/>
          <p:cNvSpPr>
            <a:spLocks noGrp="1" noRot="1" noChangeAspect="1"/>
          </p:cNvSpPr>
          <p:nvPr>
            <p:ph type="sldImg" idx="2"/>
          </p:nvPr>
        </p:nvSpPr>
        <p:spPr>
          <a:xfrm>
            <a:off x="733425" y="1154113"/>
            <a:ext cx="5543550" cy="31178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1675" y="4445000"/>
            <a:ext cx="5607050" cy="3636963"/>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525"/>
            <a:ext cx="3038475" cy="4635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970338" y="8772525"/>
            <a:ext cx="3038475" cy="463550"/>
          </a:xfrm>
          <a:prstGeom prst="rect">
            <a:avLst/>
          </a:prstGeom>
        </p:spPr>
        <p:txBody>
          <a:bodyPr vert="horz" lIns="91440" tIns="45720" rIns="91440" bIns="45720" rtlCol="0" anchor="b"/>
          <a:lstStyle>
            <a:lvl1pPr algn="r">
              <a:defRPr sz="1200"/>
            </a:lvl1pPr>
          </a:lstStyle>
          <a:p>
            <a:fld id="{45109328-657D-40FA-87E9-9AA633775F59}" type="slidenum">
              <a:rPr lang="en-US" smtClean="0"/>
              <a:t>‹#›</a:t>
            </a:fld>
            <a:endParaRPr lang="en-US"/>
          </a:p>
        </p:txBody>
      </p:sp>
    </p:spTree>
    <p:extLst>
      <p:ext uri="{BB962C8B-B14F-4D97-AF65-F5344CB8AC3E}">
        <p14:creationId xmlns:p14="http://schemas.microsoft.com/office/powerpoint/2010/main" val="41938874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3363956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0163507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9267620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9913938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829476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7108776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069646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1151065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953217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5771286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596097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96448154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058683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9814334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68181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3210428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28032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62080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488515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42239338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8336071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6258419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3A6CEC-291F-4190-95E4-21CA760AC8BC}"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9E5D58E-4D27-46F2-8A65-72B4DA25C25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3067703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0000"/>
            </a:gs>
            <a:gs pos="20000">
              <a:srgbClr val="000040"/>
            </a:gs>
            <a:gs pos="50000">
              <a:srgbClr val="400040"/>
            </a:gs>
            <a:gs pos="75000">
              <a:srgbClr val="8F0040"/>
            </a:gs>
            <a:gs pos="89999">
              <a:srgbClr val="F27300"/>
            </a:gs>
            <a:gs pos="100000">
              <a:srgbClr val="FFBF0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41456B-A8CB-478B-A352-F1242DFF8E65}" type="datetimeFigureOut">
              <a:rPr lang="en-US" smtClean="0">
                <a:solidFill>
                  <a:prstClr val="black">
                    <a:tint val="75000"/>
                  </a:prstClr>
                </a:solidFill>
              </a:rPr>
              <a:pPr/>
              <a:t>3/9/2021</a:t>
            </a:fld>
            <a:endParaRPr lang="en-US">
              <a:solidFill>
                <a:prstClr val="black">
                  <a:tint val="75000"/>
                </a:prstClr>
              </a:solidFill>
            </a:endParaRPr>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32EE58C-4F22-4374-8F19-0791BF582522}"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99865584"/>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2.JPG"/><Relationship Id="rId1" Type="http://schemas.openxmlformats.org/officeDocument/2006/relationships/slideLayout" Target="../slideLayouts/slideLayout1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69483" y="369881"/>
            <a:ext cx="9079954" cy="307777"/>
          </a:xfrm>
          <a:prstGeom prst="rect">
            <a:avLst/>
          </a:prstGeom>
          <a:solidFill>
            <a:schemeClr val="accent1">
              <a:lumMod val="60000"/>
              <a:lumOff val="40000"/>
            </a:schemeClr>
          </a:solidFill>
        </p:spPr>
        <p:txBody>
          <a:bodyPr wrap="square" rtlCol="0">
            <a:spAutoFit/>
          </a:bodyPr>
          <a:lstStyle/>
          <a:p>
            <a:endParaRPr lang="en-US" sz="1400" b="1" dirty="0">
              <a:solidFill>
                <a:srgbClr val="9933FF"/>
              </a:solidFill>
            </a:endParaRPr>
          </a:p>
        </p:txBody>
      </p:sp>
      <p:sp>
        <p:nvSpPr>
          <p:cNvPr id="3" name="Rectangle 2"/>
          <p:cNvSpPr/>
          <p:nvPr/>
        </p:nvSpPr>
        <p:spPr>
          <a:xfrm>
            <a:off x="9403805" y="0"/>
            <a:ext cx="2788195" cy="689518"/>
          </a:xfrm>
          <a:prstGeom prst="rect">
            <a:avLst/>
          </a:prstGeom>
          <a:solidFill>
            <a:schemeClr val="tx2"/>
          </a:solidFill>
          <a:ln>
            <a:solidFill>
              <a:schemeClr val="tx1">
                <a:lumMod val="95000"/>
                <a:lumOff val="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TextBox 3"/>
          <p:cNvSpPr txBox="1"/>
          <p:nvPr/>
        </p:nvSpPr>
        <p:spPr>
          <a:xfrm>
            <a:off x="10110950" y="71255"/>
            <a:ext cx="2133600" cy="584775"/>
          </a:xfrm>
          <a:prstGeom prst="rect">
            <a:avLst/>
          </a:prstGeom>
          <a:noFill/>
        </p:spPr>
        <p:txBody>
          <a:bodyPr wrap="square" rtlCol="0">
            <a:spAutoFit/>
          </a:bodyPr>
          <a:lstStyle/>
          <a:p>
            <a:r>
              <a:rPr lang="en-US" b="1" dirty="0">
                <a:solidFill>
                  <a:prstClr val="white"/>
                </a:solidFill>
              </a:rPr>
              <a:t>Lower Mississippi </a:t>
            </a:r>
          </a:p>
          <a:p>
            <a:r>
              <a:rPr lang="en-US" sz="1400" dirty="0">
                <a:solidFill>
                  <a:prstClr val="white"/>
                </a:solidFill>
              </a:rPr>
              <a:t>RIVER FORECAST CENTER </a:t>
            </a:r>
          </a:p>
        </p:txBody>
      </p:sp>
      <p:pic>
        <p:nvPicPr>
          <p:cNvPr id="5" name="Picture 6" descr="https://upload.wikimedia.org/wikipedia/commons/thumb/f/ff/US-NationalWeatherService-Logo.svg/720px-US-NationalWeatherService-Logo.svg.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472205" y="52198"/>
            <a:ext cx="570345" cy="570345"/>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p:cNvSpPr/>
          <p:nvPr/>
        </p:nvSpPr>
        <p:spPr>
          <a:xfrm>
            <a:off x="0" y="379320"/>
            <a:ext cx="407875" cy="307777"/>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 name="Rectangle 6"/>
          <p:cNvSpPr/>
          <p:nvPr/>
        </p:nvSpPr>
        <p:spPr>
          <a:xfrm>
            <a:off x="39967" y="550"/>
            <a:ext cx="3820405" cy="353943"/>
          </a:xfrm>
          <a:prstGeom prst="rect">
            <a:avLst/>
          </a:prstGeom>
        </p:spPr>
        <p:txBody>
          <a:bodyPr wrap="none">
            <a:spAutoFit/>
          </a:bodyPr>
          <a:lstStyle/>
          <a:p>
            <a:r>
              <a:rPr lang="en-US" sz="1700" b="1" dirty="0">
                <a:solidFill>
                  <a:prstClr val="white"/>
                </a:solidFill>
              </a:rPr>
              <a:t>LMRFC Reference Slide For Crest Tables </a:t>
            </a:r>
            <a:endParaRPr lang="en-US" sz="1700" dirty="0">
              <a:solidFill>
                <a:prstClr val="white"/>
              </a:solidFill>
            </a:endParaRPr>
          </a:p>
        </p:txBody>
      </p:sp>
      <p:sp>
        <p:nvSpPr>
          <p:cNvPr id="8" name="Rectangle 7"/>
          <p:cNvSpPr/>
          <p:nvPr/>
        </p:nvSpPr>
        <p:spPr>
          <a:xfrm>
            <a:off x="-8567" y="1773"/>
            <a:ext cx="9412372" cy="377547"/>
          </a:xfrm>
          <a:prstGeom prst="rect">
            <a:avLst/>
          </a:prstGeom>
          <a:solidFill>
            <a:srgbClr val="0033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Rectangle 8"/>
          <p:cNvSpPr/>
          <p:nvPr/>
        </p:nvSpPr>
        <p:spPr>
          <a:xfrm>
            <a:off x="45632" y="2918"/>
            <a:ext cx="4717253" cy="615553"/>
          </a:xfrm>
          <a:prstGeom prst="rect">
            <a:avLst/>
          </a:prstGeom>
        </p:spPr>
        <p:txBody>
          <a:bodyPr wrap="none">
            <a:spAutoFit/>
          </a:bodyPr>
          <a:lstStyle/>
          <a:p>
            <a:r>
              <a:rPr lang="en-US" sz="1700" b="1" dirty="0">
                <a:solidFill>
                  <a:prstClr val="white"/>
                </a:solidFill>
              </a:rPr>
              <a:t>LMRFC Forecasts Issued Morning of March 9, 2021</a:t>
            </a:r>
          </a:p>
          <a:p>
            <a:r>
              <a:rPr lang="en-US" sz="1700" b="1" dirty="0">
                <a:solidFill>
                  <a:prstClr val="white"/>
                </a:solidFill>
              </a:rPr>
              <a:t> </a:t>
            </a:r>
            <a:endParaRPr lang="en-US" sz="1700" dirty="0">
              <a:solidFill>
                <a:prstClr val="white"/>
              </a:solidFill>
            </a:endParaRPr>
          </a:p>
        </p:txBody>
      </p:sp>
      <p:sp>
        <p:nvSpPr>
          <p:cNvPr id="10" name="TextBox 9"/>
          <p:cNvSpPr txBox="1"/>
          <p:nvPr/>
        </p:nvSpPr>
        <p:spPr>
          <a:xfrm>
            <a:off x="476275" y="354493"/>
            <a:ext cx="8546841" cy="338554"/>
          </a:xfrm>
          <a:prstGeom prst="rect">
            <a:avLst/>
          </a:prstGeom>
          <a:noFill/>
        </p:spPr>
        <p:txBody>
          <a:bodyPr wrap="square" rtlCol="0">
            <a:spAutoFit/>
          </a:bodyPr>
          <a:lstStyle/>
          <a:p>
            <a:r>
              <a:rPr lang="en-US" sz="1600" b="1" dirty="0">
                <a:solidFill>
                  <a:prstClr val="black"/>
                </a:solidFill>
              </a:rPr>
              <a:t>Talking Points </a:t>
            </a:r>
          </a:p>
        </p:txBody>
      </p:sp>
      <p:sp>
        <p:nvSpPr>
          <p:cNvPr id="23" name="Oval 22"/>
          <p:cNvSpPr/>
          <p:nvPr/>
        </p:nvSpPr>
        <p:spPr>
          <a:xfrm>
            <a:off x="219680" y="1380736"/>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 name="Oval 24"/>
          <p:cNvSpPr/>
          <p:nvPr/>
        </p:nvSpPr>
        <p:spPr>
          <a:xfrm>
            <a:off x="202145" y="3818639"/>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 name="Oval 33">
            <a:extLst>
              <a:ext uri="{FF2B5EF4-FFF2-40B4-BE49-F238E27FC236}">
                <a16:creationId xmlns:a16="http://schemas.microsoft.com/office/drawing/2014/main" id="{C5A4AF8A-147F-491C-940D-98466FD015D1}"/>
              </a:ext>
            </a:extLst>
          </p:cNvPr>
          <p:cNvSpPr/>
          <p:nvPr/>
        </p:nvSpPr>
        <p:spPr>
          <a:xfrm>
            <a:off x="202145" y="2761988"/>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6" name="Oval 25">
            <a:extLst>
              <a:ext uri="{FF2B5EF4-FFF2-40B4-BE49-F238E27FC236}">
                <a16:creationId xmlns:a16="http://schemas.microsoft.com/office/drawing/2014/main" id="{561183C4-AE78-4B61-9EF0-7FCC8D8047E0}"/>
              </a:ext>
            </a:extLst>
          </p:cNvPr>
          <p:cNvSpPr/>
          <p:nvPr/>
        </p:nvSpPr>
        <p:spPr>
          <a:xfrm>
            <a:off x="202145" y="4639575"/>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 name="TextBox 28">
            <a:extLst>
              <a:ext uri="{FF2B5EF4-FFF2-40B4-BE49-F238E27FC236}">
                <a16:creationId xmlns:a16="http://schemas.microsoft.com/office/drawing/2014/main" id="{24AA1081-434F-4317-8A10-492AC4E60DF9}"/>
              </a:ext>
            </a:extLst>
          </p:cNvPr>
          <p:cNvSpPr txBox="1"/>
          <p:nvPr/>
        </p:nvSpPr>
        <p:spPr>
          <a:xfrm>
            <a:off x="663506" y="1271979"/>
            <a:ext cx="11205784" cy="5078313"/>
          </a:xfrm>
          <a:prstGeom prst="rect">
            <a:avLst/>
          </a:prstGeom>
          <a:noFill/>
        </p:spPr>
        <p:txBody>
          <a:bodyPr wrap="square" rtlCol="0">
            <a:spAutoFit/>
          </a:bodyPr>
          <a:lstStyle/>
          <a:p>
            <a:r>
              <a:rPr lang="en-US" dirty="0">
                <a:solidFill>
                  <a:prstClr val="black"/>
                </a:solidFill>
              </a:rPr>
              <a:t>The lower Ohio River will slowly rise over the next couple of days.  Rises from routed water on the Ohio River will continue downstream on the lower Mississippi River over the next 1 to 2 weeks.  Minor to isolated moderate flooding continues on the lower Ohio River and isolated minor flooding is either occurring or forecast to occur on the lower Mississippi River.  </a:t>
            </a:r>
          </a:p>
          <a:p>
            <a:endParaRPr lang="en-US" dirty="0">
              <a:solidFill>
                <a:prstClr val="black"/>
              </a:solidFill>
            </a:endParaRPr>
          </a:p>
          <a:p>
            <a:r>
              <a:rPr lang="en-US" dirty="0">
                <a:solidFill>
                  <a:prstClr val="black"/>
                </a:solidFill>
              </a:rPr>
              <a:t>At the junction of the Ohio and Mississippi Rivers, Cairo, IL continues a broad crest near 46.0ft.  Cairo, IL will remain at this level for a couple of more days before starting to fall by the end of the week.  The lower Ohio River will continue to be above flood stage over the next 7 days. </a:t>
            </a:r>
          </a:p>
          <a:p>
            <a:endParaRPr lang="en-US" dirty="0">
              <a:solidFill>
                <a:prstClr val="black"/>
              </a:solidFill>
            </a:endParaRPr>
          </a:p>
          <a:p>
            <a:r>
              <a:rPr lang="en-US" dirty="0">
                <a:solidFill>
                  <a:prstClr val="black"/>
                </a:solidFill>
              </a:rPr>
              <a:t>On the lower Mississippi River, minor flooding is occurring from Tiptonville, TN to Osceola, AR and minor flooding is expected at New Madrid, MO and Red River Landing, LA during the next several days. </a:t>
            </a:r>
          </a:p>
          <a:p>
            <a:endParaRPr lang="en-US" dirty="0">
              <a:solidFill>
                <a:prstClr val="black"/>
              </a:solidFill>
            </a:endParaRPr>
          </a:p>
          <a:p>
            <a:r>
              <a:rPr lang="en-US" dirty="0">
                <a:solidFill>
                  <a:prstClr val="black"/>
                </a:solidFill>
              </a:rPr>
              <a:t>Cresting conditions are still expected at New Orleans, LA for the third week of March. </a:t>
            </a:r>
          </a:p>
          <a:p>
            <a:endParaRPr lang="en-US" dirty="0">
              <a:solidFill>
                <a:prstClr val="black"/>
              </a:solidFill>
            </a:endParaRPr>
          </a:p>
          <a:p>
            <a:r>
              <a:rPr lang="en-US" dirty="0">
                <a:solidFill>
                  <a:prstClr val="black"/>
                </a:solidFill>
              </a:rPr>
              <a:t>The 16 day future rainfall guidance is showing another 3 to 5 inches of rainfall over the lower Missouri, middle, Mississippi, and lower Ohio Valleys.  The guidance is showing a secondary rise on the lower Ohio for late March and the crest heights would be several feet lower than the current crest.  This secondary rise would </a:t>
            </a:r>
            <a:r>
              <a:rPr lang="en-US">
                <a:solidFill>
                  <a:prstClr val="black"/>
                </a:solidFill>
              </a:rPr>
              <a:t>also prolong flooding </a:t>
            </a:r>
            <a:r>
              <a:rPr lang="en-US" dirty="0">
                <a:solidFill>
                  <a:prstClr val="black"/>
                </a:solidFill>
              </a:rPr>
              <a:t>for a couple of more weeks. </a:t>
            </a:r>
          </a:p>
        </p:txBody>
      </p:sp>
      <p:sp>
        <p:nvSpPr>
          <p:cNvPr id="16" name="Oval 15">
            <a:extLst>
              <a:ext uri="{FF2B5EF4-FFF2-40B4-BE49-F238E27FC236}">
                <a16:creationId xmlns:a16="http://schemas.microsoft.com/office/drawing/2014/main" id="{159A50C5-FA4F-405E-B2EC-4BDBCE3524AC}"/>
              </a:ext>
            </a:extLst>
          </p:cNvPr>
          <p:cNvSpPr/>
          <p:nvPr/>
        </p:nvSpPr>
        <p:spPr>
          <a:xfrm>
            <a:off x="219680" y="5213812"/>
            <a:ext cx="256593" cy="235715"/>
          </a:xfrm>
          <a:prstGeom prst="ellipse">
            <a:avLst/>
          </a:prstGeom>
          <a:solidFill>
            <a:srgbClr val="FFFF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Tree>
    <p:extLst>
      <p:ext uri="{BB962C8B-B14F-4D97-AF65-F5344CB8AC3E}">
        <p14:creationId xmlns:p14="http://schemas.microsoft.com/office/powerpoint/2010/main" val="15337572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rotWithShape="1">
          <a:blip r:embed="rId2">
            <a:extLst>
              <a:ext uri="{28A0092B-C50C-407E-A947-70E740481C1C}">
                <a14:useLocalDpi xmlns:a14="http://schemas.microsoft.com/office/drawing/2010/main" val="0"/>
              </a:ext>
            </a:extLst>
          </a:blip>
          <a:srcRect l="15424" r="25714"/>
          <a:stretch/>
        </p:blipFill>
        <p:spPr>
          <a:xfrm>
            <a:off x="4343400" y="1131242"/>
            <a:ext cx="3505201" cy="5263847"/>
          </a:xfrm>
          <a:prstGeom prst="rect">
            <a:avLst/>
          </a:prstGeom>
        </p:spPr>
      </p:pic>
      <p:sp>
        <p:nvSpPr>
          <p:cNvPr id="7" name="Rectangle 6"/>
          <p:cNvSpPr/>
          <p:nvPr/>
        </p:nvSpPr>
        <p:spPr>
          <a:xfrm>
            <a:off x="1524000" y="0"/>
            <a:ext cx="9144000" cy="731520"/>
          </a:xfrm>
          <a:prstGeom prst="rect">
            <a:avLst/>
          </a:prstGeom>
          <a:gradFill>
            <a:gsLst>
              <a:gs pos="0">
                <a:schemeClr val="tx2">
                  <a:lumMod val="50000"/>
                </a:schemeClr>
              </a:gs>
              <a:gs pos="63000">
                <a:schemeClr val="tx2">
                  <a:lumMod val="60000"/>
                  <a:lumOff val="40000"/>
                </a:schemeClr>
              </a:gs>
              <a:gs pos="100000">
                <a:schemeClr val="accent1">
                  <a:lumMod val="40000"/>
                  <a:lumOff val="60000"/>
                </a:schemeClr>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TextBox 8"/>
          <p:cNvSpPr txBox="1"/>
          <p:nvPr/>
        </p:nvSpPr>
        <p:spPr>
          <a:xfrm>
            <a:off x="2514600" y="114300"/>
            <a:ext cx="8153400" cy="523220"/>
          </a:xfrm>
          <a:prstGeom prst="rect">
            <a:avLst/>
          </a:prstGeom>
          <a:noFill/>
        </p:spPr>
        <p:txBody>
          <a:bodyPr wrap="square" rtlCol="0">
            <a:spAutoFit/>
          </a:bodyPr>
          <a:lstStyle/>
          <a:p>
            <a:r>
              <a:rPr lang="en-US" sz="2800" dirty="0">
                <a:solidFill>
                  <a:prstClr val="white"/>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Ohio/Mississippi River Crest Watch</a:t>
            </a:r>
          </a:p>
        </p:txBody>
      </p:sp>
      <p:sp>
        <p:nvSpPr>
          <p:cNvPr id="22" name="Rectangle 21"/>
          <p:cNvSpPr/>
          <p:nvPr/>
        </p:nvSpPr>
        <p:spPr>
          <a:xfrm>
            <a:off x="1524000" y="726043"/>
            <a:ext cx="9144000" cy="369332"/>
          </a:xfrm>
          <a:prstGeom prst="rect">
            <a:avLst/>
          </a:prstGeom>
          <a:gradFill flip="none" rotWithShape="1">
            <a:gsLst>
              <a:gs pos="0">
                <a:schemeClr val="tx1"/>
              </a:gs>
              <a:gs pos="70000">
                <a:schemeClr val="accent1">
                  <a:tint val="44500"/>
                  <a:satMod val="160000"/>
                </a:schemeClr>
              </a:gs>
              <a:gs pos="100000">
                <a:schemeClr val="accent1">
                  <a:tint val="23500"/>
                  <a:satMod val="160000"/>
                  <a:alpha val="0"/>
                </a:schemeClr>
              </a:gs>
            </a:gsLst>
            <a:lin ang="0" scaled="1"/>
            <a:tileRect/>
          </a:gra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800" dirty="0">
              <a:solidFill>
                <a:prstClr val="white"/>
              </a:solidFill>
            </a:endParaRPr>
          </a:p>
        </p:txBody>
      </p:sp>
      <p:sp>
        <p:nvSpPr>
          <p:cNvPr id="24" name="TextBox 23"/>
          <p:cNvSpPr txBox="1"/>
          <p:nvPr/>
        </p:nvSpPr>
        <p:spPr>
          <a:xfrm>
            <a:off x="1524000" y="726043"/>
            <a:ext cx="6487738" cy="646331"/>
          </a:xfrm>
          <a:prstGeom prst="rect">
            <a:avLst/>
          </a:prstGeom>
          <a:noFill/>
        </p:spPr>
        <p:txBody>
          <a:bodyPr wrap="none" rtlCol="0">
            <a:spAutoFit/>
          </a:bodyPr>
          <a:lstStyle/>
          <a:p>
            <a:r>
              <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                  Lower Mississippi River Forecast Center     </a:t>
            </a:r>
            <a:r>
              <a:rPr lang="en-US" i="1" dirty="0">
                <a:solidFill>
                  <a:prstClr val="black"/>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rPr>
              <a:t>weather.gov/lmrfc</a:t>
            </a:r>
          </a:p>
          <a:p>
            <a:endParaRPr lang="en-US" b="1" i="1" dirty="0">
              <a:solidFill>
                <a:prstClr val="white">
                  <a:lumMod val="95000"/>
                </a:prstClr>
              </a:solidFill>
              <a:effectLst>
                <a:outerShdw blurRad="38100" dist="38100" dir="2700000" algn="tl">
                  <a:srgbClr val="000000">
                    <a:alpha val="43137"/>
                  </a:srgbClr>
                </a:outerShdw>
              </a:effectLst>
              <a:latin typeface="Arial Narrow" panose="020B0606020202030204" pitchFamily="34" charset="0"/>
              <a:cs typeface="Arial" panose="020B0604020202020204" pitchFamily="34" charset="0"/>
            </a:endParaRPr>
          </a:p>
        </p:txBody>
      </p:sp>
      <p:grpSp>
        <p:nvGrpSpPr>
          <p:cNvPr id="4" name="Group 3"/>
          <p:cNvGrpSpPr/>
          <p:nvPr/>
        </p:nvGrpSpPr>
        <p:grpSpPr>
          <a:xfrm>
            <a:off x="8199662" y="769599"/>
            <a:ext cx="2468338" cy="280735"/>
            <a:chOff x="5817828" y="6576549"/>
            <a:chExt cx="2205404" cy="193836"/>
          </a:xfrm>
        </p:grpSpPr>
        <p:grpSp>
          <p:nvGrpSpPr>
            <p:cNvPr id="3" name="Group 2"/>
            <p:cNvGrpSpPr/>
            <p:nvPr/>
          </p:nvGrpSpPr>
          <p:grpSpPr>
            <a:xfrm>
              <a:off x="5817828" y="6576549"/>
              <a:ext cx="1227255" cy="191257"/>
              <a:chOff x="5817828" y="6576549"/>
              <a:chExt cx="1227255" cy="191257"/>
            </a:xfrm>
          </p:grpSpPr>
          <p:sp>
            <p:nvSpPr>
              <p:cNvPr id="10" name="TextBox 69"/>
              <p:cNvSpPr txBox="1"/>
              <p:nvPr/>
            </p:nvSpPr>
            <p:spPr>
              <a:xfrm>
                <a:off x="5932433" y="6576549"/>
                <a:ext cx="967819" cy="191257"/>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pic>
            <p:nvPicPr>
              <p:cNvPr id="11" name="Picture 10"/>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856094" y="6612955"/>
                <a:ext cx="188989" cy="138747"/>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17828" y="6599801"/>
                <a:ext cx="174826" cy="14163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sp>
          <p:nvSpPr>
            <p:cNvPr id="27" name="TextBox 69"/>
            <p:cNvSpPr txBox="1"/>
            <p:nvPr/>
          </p:nvSpPr>
          <p:spPr>
            <a:xfrm>
              <a:off x="6994692" y="6579129"/>
              <a:ext cx="1028540" cy="191256"/>
            </a:xfrm>
            <a:prstGeom prst="rect">
              <a:avLst/>
            </a:prstGeom>
            <a:noFill/>
            <a:ln>
              <a:noFill/>
            </a:ln>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200" b="1" dirty="0">
                  <a:solidFill>
                    <a:prstClr val="black"/>
                  </a:solidFill>
                  <a:latin typeface="Arial Narrow" panose="020B0606020202030204" pitchFamily="34" charset="0"/>
                </a:rPr>
                <a:t>@NWSLMRFC                                 </a:t>
              </a:r>
            </a:p>
          </p:txBody>
        </p:sp>
      </p:grpSp>
      <p:sp>
        <p:nvSpPr>
          <p:cNvPr id="6" name="Rectangle 5"/>
          <p:cNvSpPr/>
          <p:nvPr/>
        </p:nvSpPr>
        <p:spPr>
          <a:xfrm>
            <a:off x="955604" y="6288139"/>
            <a:ext cx="5139298" cy="552451"/>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 name="TextBox 18"/>
          <p:cNvSpPr txBox="1"/>
          <p:nvPr/>
        </p:nvSpPr>
        <p:spPr>
          <a:xfrm>
            <a:off x="1151773" y="6374403"/>
            <a:ext cx="5005510"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Bonnet Carré Location</a:t>
            </a:r>
          </a:p>
        </p:txBody>
      </p:sp>
      <p:pic>
        <p:nvPicPr>
          <p:cNvPr id="79" name="Picture 78"/>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602540" y="97971"/>
            <a:ext cx="914899" cy="905556"/>
          </a:xfrm>
          <a:prstGeom prst="rect">
            <a:avLst/>
          </a:prstGeom>
        </p:spPr>
      </p:pic>
      <p:sp>
        <p:nvSpPr>
          <p:cNvPr id="326" name="TextBox 325"/>
          <p:cNvSpPr txBox="1"/>
          <p:nvPr/>
        </p:nvSpPr>
        <p:spPr>
          <a:xfrm>
            <a:off x="8464732" y="475420"/>
            <a:ext cx="2281807" cy="215444"/>
          </a:xfrm>
          <a:prstGeom prst="rect">
            <a:avLst/>
          </a:prstGeom>
          <a:noFill/>
        </p:spPr>
        <p:txBody>
          <a:bodyPr wrap="square" rtlCol="0">
            <a:spAutoFit/>
          </a:bodyPr>
          <a:lstStyle/>
          <a:p>
            <a:r>
              <a:rPr lang="en-US" sz="800" dirty="0">
                <a:solidFill>
                  <a:prstClr val="white"/>
                </a:solidFill>
                <a:latin typeface="Arial" panose="020B0604020202020204" pitchFamily="34" charset="0"/>
                <a:cs typeface="Arial" panose="020B0604020202020204" pitchFamily="34" charset="0"/>
              </a:rPr>
              <a:t>Created March 9 2021 @  12:00 pm CDT</a:t>
            </a:r>
          </a:p>
        </p:txBody>
      </p:sp>
      <p:grpSp>
        <p:nvGrpSpPr>
          <p:cNvPr id="52" name="Group 51"/>
          <p:cNvGrpSpPr/>
          <p:nvPr/>
        </p:nvGrpSpPr>
        <p:grpSpPr>
          <a:xfrm>
            <a:off x="1513752" y="1117736"/>
            <a:ext cx="3490359" cy="949779"/>
            <a:chOff x="720724" y="1221920"/>
            <a:chExt cx="2791063" cy="949779"/>
          </a:xfrm>
        </p:grpSpPr>
        <p:sp>
          <p:nvSpPr>
            <p:cNvPr id="53" name="Rounded Rectangle 52"/>
            <p:cNvSpPr/>
            <p:nvPr/>
          </p:nvSpPr>
          <p:spPr>
            <a:xfrm>
              <a:off x="720724" y="1221920"/>
              <a:ext cx="2625274"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4" name="TextBox 53"/>
            <p:cNvSpPr txBox="1"/>
            <p:nvPr/>
          </p:nvSpPr>
          <p:spPr>
            <a:xfrm>
              <a:off x="746543" y="1244921"/>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Caruthersville</a:t>
              </a:r>
            </a:p>
          </p:txBody>
        </p:sp>
        <p:sp>
          <p:nvSpPr>
            <p:cNvPr id="55" name="TextBox 54"/>
            <p:cNvSpPr txBox="1"/>
            <p:nvPr/>
          </p:nvSpPr>
          <p:spPr>
            <a:xfrm>
              <a:off x="779156" y="1485430"/>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34.1’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  </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56" name="TextBox 55"/>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50" name="Group 49"/>
          <p:cNvGrpSpPr/>
          <p:nvPr/>
        </p:nvGrpSpPr>
        <p:grpSpPr>
          <a:xfrm>
            <a:off x="1513752" y="2153455"/>
            <a:ext cx="3225202" cy="949779"/>
            <a:chOff x="461644" y="2806880"/>
            <a:chExt cx="2879543" cy="949779"/>
          </a:xfrm>
        </p:grpSpPr>
        <p:sp>
          <p:nvSpPr>
            <p:cNvPr id="73" name="Rounded Rectangle 72"/>
            <p:cNvSpPr/>
            <p:nvPr/>
          </p:nvSpPr>
          <p:spPr>
            <a:xfrm>
              <a:off x="461644" y="2806880"/>
              <a:ext cx="287954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74" name="TextBox 73"/>
            <p:cNvSpPr txBox="1"/>
            <p:nvPr/>
          </p:nvSpPr>
          <p:spPr>
            <a:xfrm>
              <a:off x="512444" y="2813685"/>
              <a:ext cx="279908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Memphis</a:t>
              </a:r>
            </a:p>
          </p:txBody>
        </p:sp>
        <p:sp>
          <p:nvSpPr>
            <p:cNvPr id="75" name="TextBox 74"/>
            <p:cNvSpPr txBox="1"/>
            <p:nvPr/>
          </p:nvSpPr>
          <p:spPr>
            <a:xfrm>
              <a:off x="502904" y="3042242"/>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28.8’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76" name="TextBox 75"/>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77" name="TextBox 76"/>
            <p:cNvSpPr txBox="1"/>
            <p:nvPr/>
          </p:nvSpPr>
          <p:spPr>
            <a:xfrm>
              <a:off x="1609070" y="3209769"/>
              <a:ext cx="1732117"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29.5’ on March 14</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28" name="Group 127"/>
          <p:cNvGrpSpPr/>
          <p:nvPr/>
        </p:nvGrpSpPr>
        <p:grpSpPr>
          <a:xfrm>
            <a:off x="1304994" y="4201425"/>
            <a:ext cx="3064740" cy="949779"/>
            <a:chOff x="461644" y="2806880"/>
            <a:chExt cx="2856376" cy="949779"/>
          </a:xfrm>
        </p:grpSpPr>
        <p:sp>
          <p:nvSpPr>
            <p:cNvPr id="129" name="Rounded Rectangle 128"/>
            <p:cNvSpPr/>
            <p:nvPr/>
          </p:nvSpPr>
          <p:spPr>
            <a:xfrm>
              <a:off x="461644" y="2806880"/>
              <a:ext cx="275449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30" name="TextBox 129"/>
            <p:cNvSpPr txBox="1"/>
            <p:nvPr/>
          </p:nvSpPr>
          <p:spPr>
            <a:xfrm>
              <a:off x="512444" y="2813685"/>
              <a:ext cx="265035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MS River at Natchez</a:t>
              </a:r>
            </a:p>
          </p:txBody>
        </p:sp>
        <p:sp>
          <p:nvSpPr>
            <p:cNvPr id="131" name="TextBox 130"/>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45.0’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32" name="TextBox 131"/>
            <p:cNvSpPr txBox="1"/>
            <p:nvPr/>
          </p:nvSpPr>
          <p:spPr>
            <a:xfrm>
              <a:off x="476409" y="3297486"/>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33" name="TextBox 132"/>
            <p:cNvSpPr txBox="1"/>
            <p:nvPr/>
          </p:nvSpPr>
          <p:spPr>
            <a:xfrm>
              <a:off x="1507444" y="3272774"/>
              <a:ext cx="181057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47.5’ on March 19</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33" name="Group 232"/>
          <p:cNvGrpSpPr/>
          <p:nvPr/>
        </p:nvGrpSpPr>
        <p:grpSpPr>
          <a:xfrm>
            <a:off x="6427686" y="3197089"/>
            <a:ext cx="969974" cy="437242"/>
            <a:chOff x="3931845" y="2103730"/>
            <a:chExt cx="969974" cy="437242"/>
          </a:xfrm>
        </p:grpSpPr>
        <p:sp>
          <p:nvSpPr>
            <p:cNvPr id="234" name="Rounded Rectangle 233"/>
            <p:cNvSpPr/>
            <p:nvPr/>
          </p:nvSpPr>
          <p:spPr>
            <a:xfrm>
              <a:off x="3975354" y="210373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35" name="TextBox 234"/>
            <p:cNvSpPr txBox="1"/>
            <p:nvPr/>
          </p:nvSpPr>
          <p:spPr>
            <a:xfrm>
              <a:off x="3931845" y="2135814"/>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5 Days</a:t>
              </a:r>
            </a:p>
          </p:txBody>
        </p:sp>
      </p:grpSp>
      <p:grpSp>
        <p:nvGrpSpPr>
          <p:cNvPr id="109" name="Group 108"/>
          <p:cNvGrpSpPr/>
          <p:nvPr/>
        </p:nvGrpSpPr>
        <p:grpSpPr>
          <a:xfrm>
            <a:off x="1446016" y="3136793"/>
            <a:ext cx="3245927" cy="972428"/>
            <a:chOff x="444731" y="2784231"/>
            <a:chExt cx="3156334" cy="972428"/>
          </a:xfrm>
        </p:grpSpPr>
        <p:sp>
          <p:nvSpPr>
            <p:cNvPr id="110" name="Rounded Rectangle 109"/>
            <p:cNvSpPr/>
            <p:nvPr/>
          </p:nvSpPr>
          <p:spPr>
            <a:xfrm>
              <a:off x="461643" y="2806880"/>
              <a:ext cx="3139422"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11" name="TextBox 110"/>
            <p:cNvSpPr txBox="1"/>
            <p:nvPr/>
          </p:nvSpPr>
          <p:spPr>
            <a:xfrm>
              <a:off x="542711" y="2784231"/>
              <a:ext cx="2908936"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Ark City</a:t>
              </a:r>
            </a:p>
          </p:txBody>
        </p:sp>
        <p:sp>
          <p:nvSpPr>
            <p:cNvPr id="112" name="TextBox 111"/>
            <p:cNvSpPr txBox="1"/>
            <p:nvPr/>
          </p:nvSpPr>
          <p:spPr>
            <a:xfrm>
              <a:off x="456219" y="3041329"/>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31.4’    </a:t>
              </a:r>
              <a:endPar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endParaRPr>
            </a:p>
          </p:txBody>
        </p:sp>
        <p:sp>
          <p:nvSpPr>
            <p:cNvPr id="113" name="TextBox 112"/>
            <p:cNvSpPr txBox="1"/>
            <p:nvPr/>
          </p:nvSpPr>
          <p:spPr>
            <a:xfrm>
              <a:off x="444731" y="3270862"/>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a:t>
              </a:r>
            </a:p>
          </p:txBody>
        </p:sp>
        <p:sp>
          <p:nvSpPr>
            <p:cNvPr id="114" name="TextBox 113"/>
            <p:cNvSpPr txBox="1"/>
            <p:nvPr/>
          </p:nvSpPr>
          <p:spPr>
            <a:xfrm>
              <a:off x="1682061" y="3183181"/>
              <a:ext cx="1919004"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34.0’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16</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166" name="Group 165"/>
          <p:cNvGrpSpPr/>
          <p:nvPr/>
        </p:nvGrpSpPr>
        <p:grpSpPr>
          <a:xfrm>
            <a:off x="7426917" y="4227149"/>
            <a:ext cx="3344474" cy="949779"/>
            <a:chOff x="461644" y="2806880"/>
            <a:chExt cx="2865332" cy="949779"/>
          </a:xfrm>
        </p:grpSpPr>
        <p:sp>
          <p:nvSpPr>
            <p:cNvPr id="167" name="Rounded Rectangle 166"/>
            <p:cNvSpPr/>
            <p:nvPr/>
          </p:nvSpPr>
          <p:spPr>
            <a:xfrm>
              <a:off x="461644" y="2806880"/>
              <a:ext cx="2809626"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8" name="TextBox 1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Vicksburg</a:t>
              </a:r>
            </a:p>
          </p:txBody>
        </p:sp>
        <p:sp>
          <p:nvSpPr>
            <p:cNvPr id="169" name="TextBox 168"/>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37.6’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p>
          </p:txBody>
        </p:sp>
        <p:sp>
          <p:nvSpPr>
            <p:cNvPr id="170" name="TextBox 1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171" name="TextBox 170"/>
            <p:cNvSpPr txBox="1"/>
            <p:nvPr/>
          </p:nvSpPr>
          <p:spPr>
            <a:xfrm>
              <a:off x="1591828" y="3217556"/>
              <a:ext cx="1735148"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40.5’ on March 18</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188" name="Rectangle 187"/>
          <p:cNvSpPr/>
          <p:nvPr/>
        </p:nvSpPr>
        <p:spPr>
          <a:xfrm>
            <a:off x="5766141" y="448907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cxnSp>
        <p:nvCxnSpPr>
          <p:cNvPr id="200" name="Straight Arrow Connector 199"/>
          <p:cNvCxnSpPr/>
          <p:nvPr/>
        </p:nvCxnSpPr>
        <p:spPr>
          <a:xfrm flipH="1" flipV="1">
            <a:off x="5911694" y="4538104"/>
            <a:ext cx="1501617" cy="6016"/>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1" name="Straight Arrow Connector 200"/>
          <p:cNvCxnSpPr/>
          <p:nvPr/>
        </p:nvCxnSpPr>
        <p:spPr>
          <a:xfrm flipV="1">
            <a:off x="4095592" y="5800722"/>
            <a:ext cx="1537961" cy="21165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2" name="Straight Arrow Connector 201"/>
          <p:cNvCxnSpPr>
            <a:stCxn id="348" idx="1"/>
          </p:cNvCxnSpPr>
          <p:nvPr/>
        </p:nvCxnSpPr>
        <p:spPr>
          <a:xfrm flipH="1">
            <a:off x="6589339" y="5719047"/>
            <a:ext cx="1005618" cy="37834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3" name="Straight Arrow Connector 202"/>
          <p:cNvCxnSpPr>
            <a:stCxn id="53" idx="3"/>
            <a:endCxn id="211" idx="2"/>
          </p:cNvCxnSpPr>
          <p:nvPr/>
        </p:nvCxnSpPr>
        <p:spPr>
          <a:xfrm>
            <a:off x="4796784" y="1592626"/>
            <a:ext cx="1764428" cy="453522"/>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4" name="Straight Arrow Connector 203"/>
          <p:cNvCxnSpPr/>
          <p:nvPr/>
        </p:nvCxnSpPr>
        <p:spPr>
          <a:xfrm flipH="1">
            <a:off x="7392187" y="1446279"/>
            <a:ext cx="575597" cy="55333"/>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5" name="Straight Arrow Connector 204"/>
          <p:cNvCxnSpPr/>
          <p:nvPr/>
        </p:nvCxnSpPr>
        <p:spPr>
          <a:xfrm flipH="1" flipV="1">
            <a:off x="7043932" y="1636792"/>
            <a:ext cx="809913" cy="585908"/>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06" name="Straight Arrow Connector 205"/>
          <p:cNvCxnSpPr>
            <a:cxnSpLocks/>
          </p:cNvCxnSpPr>
          <p:nvPr/>
        </p:nvCxnSpPr>
        <p:spPr>
          <a:xfrm flipH="1" flipV="1">
            <a:off x="5773847" y="3816325"/>
            <a:ext cx="1857284" cy="87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185" name="Right Brace 184"/>
          <p:cNvSpPr/>
          <p:nvPr/>
        </p:nvSpPr>
        <p:spPr>
          <a:xfrm rot="4519036">
            <a:off x="7045374" y="1591397"/>
            <a:ext cx="282604" cy="391456"/>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1" name="Right Brace 210"/>
          <p:cNvSpPr/>
          <p:nvPr/>
        </p:nvSpPr>
        <p:spPr>
          <a:xfrm rot="11861194">
            <a:off x="6033791" y="1964091"/>
            <a:ext cx="417037" cy="791551"/>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2" name="Right Brace 211"/>
          <p:cNvSpPr/>
          <p:nvPr/>
        </p:nvSpPr>
        <p:spPr>
          <a:xfrm rot="9531785">
            <a:off x="5158779" y="5106023"/>
            <a:ext cx="389839" cy="704770"/>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3" name="Right Brace 212"/>
          <p:cNvSpPr/>
          <p:nvPr/>
        </p:nvSpPr>
        <p:spPr>
          <a:xfrm rot="2280852">
            <a:off x="6107271" y="2916109"/>
            <a:ext cx="417037" cy="790333"/>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14" name="Right Brace 213"/>
          <p:cNvSpPr/>
          <p:nvPr/>
        </p:nvSpPr>
        <p:spPr>
          <a:xfrm rot="10551042">
            <a:off x="5400628" y="3875292"/>
            <a:ext cx="305296" cy="658647"/>
          </a:xfrm>
          <a:prstGeom prst="rightBrace">
            <a:avLst>
              <a:gd name="adj1" fmla="val 28268"/>
              <a:gd name="adj2" fmla="val 52849"/>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cxnSp>
        <p:nvCxnSpPr>
          <p:cNvPr id="216" name="Straight Arrow Connector 215"/>
          <p:cNvCxnSpPr>
            <a:cxnSpLocks/>
          </p:cNvCxnSpPr>
          <p:nvPr/>
        </p:nvCxnSpPr>
        <p:spPr>
          <a:xfrm>
            <a:off x="4861684" y="2692888"/>
            <a:ext cx="1435945" cy="135229"/>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7" name="Straight Arrow Connector 216"/>
          <p:cNvCxnSpPr>
            <a:cxnSpLocks/>
          </p:cNvCxnSpPr>
          <p:nvPr/>
        </p:nvCxnSpPr>
        <p:spPr>
          <a:xfrm>
            <a:off x="4569149" y="3523027"/>
            <a:ext cx="1174133" cy="12865"/>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cxnSp>
        <p:nvCxnSpPr>
          <p:cNvPr id="218" name="Straight Arrow Connector 217"/>
          <p:cNvCxnSpPr>
            <a:cxnSpLocks/>
            <a:endCxn id="195" idx="1"/>
          </p:cNvCxnSpPr>
          <p:nvPr/>
        </p:nvCxnSpPr>
        <p:spPr>
          <a:xfrm>
            <a:off x="4326387" y="4690397"/>
            <a:ext cx="1134790" cy="318207"/>
          </a:xfrm>
          <a:prstGeom prst="straightConnector1">
            <a:avLst/>
          </a:prstGeom>
          <a:ln w="19050" cap="sq">
            <a:solidFill>
              <a:schemeClr val="tx1"/>
            </a:solidFill>
            <a:bevel/>
            <a:tailEnd type="arrow"/>
          </a:ln>
        </p:spPr>
        <p:style>
          <a:lnRef idx="1">
            <a:schemeClr val="accent1"/>
          </a:lnRef>
          <a:fillRef idx="0">
            <a:schemeClr val="accent1"/>
          </a:fillRef>
          <a:effectRef idx="0">
            <a:schemeClr val="accent1"/>
          </a:effectRef>
          <a:fontRef idx="minor">
            <a:schemeClr val="tx1"/>
          </a:fontRef>
        </p:style>
      </p:cxnSp>
      <p:sp>
        <p:nvSpPr>
          <p:cNvPr id="220" name="Right Brace 219"/>
          <p:cNvSpPr/>
          <p:nvPr/>
        </p:nvSpPr>
        <p:spPr>
          <a:xfrm rot="12723912">
            <a:off x="6493026" y="1456691"/>
            <a:ext cx="239852" cy="524939"/>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37" name="Right Brace 236"/>
          <p:cNvSpPr/>
          <p:nvPr/>
        </p:nvSpPr>
        <p:spPr>
          <a:xfrm rot="1830692">
            <a:off x="5749326" y="4660264"/>
            <a:ext cx="282604" cy="533138"/>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191" name="Rectangle 190"/>
          <p:cNvSpPr/>
          <p:nvPr/>
        </p:nvSpPr>
        <p:spPr>
          <a:xfrm>
            <a:off x="6412643" y="6032308"/>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2" name="Rectangle 191"/>
          <p:cNvSpPr/>
          <p:nvPr/>
        </p:nvSpPr>
        <p:spPr>
          <a:xfrm>
            <a:off x="5669021" y="5670547"/>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5" name="Rectangle 194"/>
          <p:cNvSpPr/>
          <p:nvPr/>
        </p:nvSpPr>
        <p:spPr>
          <a:xfrm>
            <a:off x="5461177" y="4943516"/>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6" name="Rectangle 185"/>
          <p:cNvSpPr/>
          <p:nvPr/>
        </p:nvSpPr>
        <p:spPr>
          <a:xfrm>
            <a:off x="5766141" y="3442561"/>
            <a:ext cx="130175" cy="130175"/>
          </a:xfrm>
          <a:prstGeom prst="rect">
            <a:avLst/>
          </a:prstGeom>
          <a:solidFill>
            <a:srgbClr val="00B05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94" name="Rectangle 193"/>
          <p:cNvSpPr/>
          <p:nvPr/>
        </p:nvSpPr>
        <p:spPr>
          <a:xfrm>
            <a:off x="6602960" y="2028814"/>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19" name="Rectangle 318"/>
          <p:cNvSpPr/>
          <p:nvPr/>
        </p:nvSpPr>
        <p:spPr>
          <a:xfrm>
            <a:off x="6361673" y="2754284"/>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9" name="Rectangle 188"/>
          <p:cNvSpPr/>
          <p:nvPr/>
        </p:nvSpPr>
        <p:spPr>
          <a:xfrm>
            <a:off x="6885776" y="1536170"/>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320" name="Rectangle 319"/>
          <p:cNvSpPr/>
          <p:nvPr/>
        </p:nvSpPr>
        <p:spPr>
          <a:xfrm>
            <a:off x="7280499" y="1445946"/>
            <a:ext cx="130175" cy="130175"/>
          </a:xfrm>
          <a:prstGeom prst="rect">
            <a:avLst/>
          </a:prstGeom>
          <a:solidFill>
            <a:srgbClr val="FFC0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87" name="Rectangle 186"/>
          <p:cNvSpPr/>
          <p:nvPr/>
        </p:nvSpPr>
        <p:spPr>
          <a:xfrm>
            <a:off x="5635882" y="3776120"/>
            <a:ext cx="130175" cy="130175"/>
          </a:xfrm>
          <a:prstGeom prst="rect">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241" name="Group 240"/>
          <p:cNvGrpSpPr/>
          <p:nvPr/>
        </p:nvGrpSpPr>
        <p:grpSpPr>
          <a:xfrm>
            <a:off x="6812989" y="2018762"/>
            <a:ext cx="926465" cy="437242"/>
            <a:chOff x="4064634" y="2171700"/>
            <a:chExt cx="926465" cy="437242"/>
          </a:xfrm>
        </p:grpSpPr>
        <p:sp>
          <p:nvSpPr>
            <p:cNvPr id="242" name="Rounded Rectangle 24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3" name="TextBox 242"/>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0.5 Day</a:t>
              </a:r>
            </a:p>
          </p:txBody>
        </p:sp>
      </p:grpSp>
      <p:grpSp>
        <p:nvGrpSpPr>
          <p:cNvPr id="244" name="Group 243"/>
          <p:cNvGrpSpPr/>
          <p:nvPr/>
        </p:nvGrpSpPr>
        <p:grpSpPr>
          <a:xfrm>
            <a:off x="5482625" y="1276576"/>
            <a:ext cx="926465" cy="437242"/>
            <a:chOff x="4064634" y="2171700"/>
            <a:chExt cx="926465" cy="437242"/>
          </a:xfrm>
        </p:grpSpPr>
        <p:sp>
          <p:nvSpPr>
            <p:cNvPr id="245" name="Rounded Rectangle 244"/>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6" name="TextBox 245"/>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47" name="Group 246"/>
          <p:cNvGrpSpPr/>
          <p:nvPr/>
        </p:nvGrpSpPr>
        <p:grpSpPr>
          <a:xfrm>
            <a:off x="4313372" y="5322886"/>
            <a:ext cx="815040" cy="437242"/>
            <a:chOff x="4027000" y="2134879"/>
            <a:chExt cx="926465" cy="437242"/>
          </a:xfrm>
        </p:grpSpPr>
        <p:sp>
          <p:nvSpPr>
            <p:cNvPr id="248" name="Rounded Rectangle 247"/>
            <p:cNvSpPr/>
            <p:nvPr/>
          </p:nvSpPr>
          <p:spPr>
            <a:xfrm>
              <a:off x="4027000" y="2134879"/>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49" name="TextBox 248"/>
            <p:cNvSpPr txBox="1"/>
            <p:nvPr/>
          </p:nvSpPr>
          <p:spPr>
            <a:xfrm>
              <a:off x="4056465" y="2197110"/>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0" name="Group 249"/>
          <p:cNvGrpSpPr/>
          <p:nvPr/>
        </p:nvGrpSpPr>
        <p:grpSpPr>
          <a:xfrm>
            <a:off x="6103493" y="3874647"/>
            <a:ext cx="926465" cy="437242"/>
            <a:chOff x="4064634" y="2171700"/>
            <a:chExt cx="926465" cy="437242"/>
          </a:xfrm>
        </p:grpSpPr>
        <p:sp>
          <p:nvSpPr>
            <p:cNvPr id="251" name="Rounded Rectangle 250"/>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2" name="TextBox 251"/>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1 Day</a:t>
              </a:r>
            </a:p>
          </p:txBody>
        </p:sp>
      </p:grpSp>
      <p:grpSp>
        <p:nvGrpSpPr>
          <p:cNvPr id="253" name="Group 252"/>
          <p:cNvGrpSpPr/>
          <p:nvPr/>
        </p:nvGrpSpPr>
        <p:grpSpPr>
          <a:xfrm>
            <a:off x="6067203" y="4837074"/>
            <a:ext cx="926465" cy="437242"/>
            <a:chOff x="4064634" y="2171700"/>
            <a:chExt cx="926465" cy="437242"/>
          </a:xfrm>
        </p:grpSpPr>
        <p:sp>
          <p:nvSpPr>
            <p:cNvPr id="254" name="Rounded Rectangle 253"/>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5" name="TextBox 254"/>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6" name="Group 255"/>
          <p:cNvGrpSpPr/>
          <p:nvPr/>
        </p:nvGrpSpPr>
        <p:grpSpPr>
          <a:xfrm>
            <a:off x="5017331" y="1956494"/>
            <a:ext cx="926465" cy="437242"/>
            <a:chOff x="4064634" y="2171700"/>
            <a:chExt cx="926465" cy="437242"/>
          </a:xfrm>
        </p:grpSpPr>
        <p:sp>
          <p:nvSpPr>
            <p:cNvPr id="257" name="Rounded Rectangle 256"/>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58" name="TextBox 257"/>
            <p:cNvSpPr txBox="1"/>
            <p:nvPr/>
          </p:nvSpPr>
          <p:spPr>
            <a:xfrm>
              <a:off x="4089127" y="2224768"/>
              <a:ext cx="88836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59" name="Group 258"/>
          <p:cNvGrpSpPr/>
          <p:nvPr/>
        </p:nvGrpSpPr>
        <p:grpSpPr>
          <a:xfrm>
            <a:off x="4637642" y="3939598"/>
            <a:ext cx="780595" cy="488139"/>
            <a:chOff x="4064634" y="2171700"/>
            <a:chExt cx="926465" cy="437242"/>
          </a:xfrm>
        </p:grpSpPr>
        <p:sp>
          <p:nvSpPr>
            <p:cNvPr id="262" name="Rounded Rectangle 261"/>
            <p:cNvSpPr/>
            <p:nvPr/>
          </p:nvSpPr>
          <p:spPr>
            <a:xfrm>
              <a:off x="4064634" y="2171700"/>
              <a:ext cx="926465" cy="437242"/>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3" name="TextBox 262"/>
            <p:cNvSpPr txBox="1"/>
            <p:nvPr/>
          </p:nvSpPr>
          <p:spPr>
            <a:xfrm>
              <a:off x="4117032" y="2224768"/>
              <a:ext cx="860460"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2 Days</a:t>
              </a:r>
            </a:p>
          </p:txBody>
        </p:sp>
      </p:grpSp>
      <p:grpSp>
        <p:nvGrpSpPr>
          <p:cNvPr id="271" name="Group 270"/>
          <p:cNvGrpSpPr/>
          <p:nvPr/>
        </p:nvGrpSpPr>
        <p:grpSpPr>
          <a:xfrm>
            <a:off x="7815860" y="1151335"/>
            <a:ext cx="3583673" cy="949779"/>
            <a:chOff x="720724" y="1221920"/>
            <a:chExt cx="2957617" cy="949779"/>
          </a:xfrm>
        </p:grpSpPr>
        <p:sp>
          <p:nvSpPr>
            <p:cNvPr id="272" name="Rounded Rectangle 271"/>
            <p:cNvSpPr/>
            <p:nvPr/>
          </p:nvSpPr>
          <p:spPr>
            <a:xfrm>
              <a:off x="720724" y="1221920"/>
              <a:ext cx="287679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73" name="TextBox 272"/>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Paducah</a:t>
              </a:r>
            </a:p>
          </p:txBody>
        </p:sp>
        <p:sp>
          <p:nvSpPr>
            <p:cNvPr id="274" name="TextBox 273"/>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42.7’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endPar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endParaRPr>
            </a:p>
          </p:txBody>
        </p:sp>
        <p:sp>
          <p:nvSpPr>
            <p:cNvPr id="275" name="TextBox 274"/>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76" name="TextBox 275"/>
            <p:cNvSpPr txBox="1"/>
            <p:nvPr/>
          </p:nvSpPr>
          <p:spPr>
            <a:xfrm>
              <a:off x="1697005" y="1674688"/>
              <a:ext cx="1981336"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0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MODERATE</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43.0’ on Thursday March 11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294" name="Group 293"/>
          <p:cNvGrpSpPr/>
          <p:nvPr/>
        </p:nvGrpSpPr>
        <p:grpSpPr>
          <a:xfrm>
            <a:off x="7780944" y="2168274"/>
            <a:ext cx="3259283" cy="949779"/>
            <a:chOff x="720722" y="1221920"/>
            <a:chExt cx="3259283" cy="949779"/>
          </a:xfrm>
        </p:grpSpPr>
        <p:sp>
          <p:nvSpPr>
            <p:cNvPr id="295" name="Rounded Rectangle 294"/>
            <p:cNvSpPr/>
            <p:nvPr/>
          </p:nvSpPr>
          <p:spPr>
            <a:xfrm>
              <a:off x="720722" y="1221920"/>
              <a:ext cx="3259283"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96" name="TextBox 295"/>
            <p:cNvSpPr txBox="1"/>
            <p:nvPr/>
          </p:nvSpPr>
          <p:spPr>
            <a:xfrm>
              <a:off x="771524" y="1228725"/>
              <a:ext cx="2765244"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OH River at Cairo</a:t>
              </a:r>
            </a:p>
          </p:txBody>
        </p:sp>
        <p:sp>
          <p:nvSpPr>
            <p:cNvPr id="297" name="TextBox 296"/>
            <p:cNvSpPr txBox="1"/>
            <p:nvPr/>
          </p:nvSpPr>
          <p:spPr>
            <a:xfrm>
              <a:off x="779145" y="1495425"/>
              <a:ext cx="2447018"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46.1’  </a:t>
              </a:r>
              <a:r>
                <a:rPr lang="en-US" sz="1200" b="1" dirty="0">
                  <a:solidFill>
                    <a:srgbClr val="FFC000"/>
                  </a:solidFill>
                  <a:effectLst>
                    <a:outerShdw blurRad="38100" dist="38100" dir="2700000" algn="tl">
                      <a:srgbClr val="000000">
                        <a:alpha val="43137"/>
                      </a:srgbClr>
                    </a:outerShdw>
                  </a:effectLst>
                  <a:latin typeface="Arial Narrow" panose="020B0606020202030204" pitchFamily="34" charset="0"/>
                </a:rPr>
                <a:t>MINOR</a:t>
              </a:r>
            </a:p>
          </p:txBody>
        </p:sp>
        <p:sp>
          <p:nvSpPr>
            <p:cNvPr id="298" name="TextBox 297"/>
            <p:cNvSpPr txBox="1"/>
            <p:nvPr/>
          </p:nvSpPr>
          <p:spPr>
            <a:xfrm>
              <a:off x="777240" y="168544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299" name="TextBox 298"/>
            <p:cNvSpPr txBox="1"/>
            <p:nvPr/>
          </p:nvSpPr>
          <p:spPr>
            <a:xfrm>
              <a:off x="2178818" y="1726078"/>
              <a:ext cx="1553965"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Near Crest </a:t>
              </a:r>
            </a:p>
          </p:txBody>
        </p:sp>
      </p:grpSp>
      <p:grpSp>
        <p:nvGrpSpPr>
          <p:cNvPr id="327" name="Group 326"/>
          <p:cNvGrpSpPr/>
          <p:nvPr/>
        </p:nvGrpSpPr>
        <p:grpSpPr>
          <a:xfrm>
            <a:off x="7631131" y="3187337"/>
            <a:ext cx="3409095" cy="949779"/>
            <a:chOff x="461643" y="2806880"/>
            <a:chExt cx="2739607" cy="949779"/>
          </a:xfrm>
        </p:grpSpPr>
        <p:sp>
          <p:nvSpPr>
            <p:cNvPr id="328" name="Rounded Rectangle 327"/>
            <p:cNvSpPr/>
            <p:nvPr/>
          </p:nvSpPr>
          <p:spPr>
            <a:xfrm>
              <a:off x="461643" y="2806880"/>
              <a:ext cx="2739607"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329" name="TextBox 32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Greenville</a:t>
              </a:r>
            </a:p>
          </p:txBody>
        </p:sp>
        <p:sp>
          <p:nvSpPr>
            <p:cNvPr id="330" name="TextBox 32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41.7’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C00000"/>
                  </a:solidFill>
                  <a:effectLst>
                    <a:outerShdw blurRad="38100" dist="38100" dir="2700000" algn="tl">
                      <a:srgbClr val="000000">
                        <a:alpha val="43137"/>
                      </a:srgbClr>
                    </a:outerShdw>
                  </a:effectLst>
                  <a:latin typeface="Arial Narrow" panose="020B0606020202030204" pitchFamily="34" charset="0"/>
                </a:rPr>
                <a:t> </a:t>
              </a:r>
            </a:p>
          </p:txBody>
        </p:sp>
        <p:sp>
          <p:nvSpPr>
            <p:cNvPr id="331" name="TextBox 33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grpSp>
      <p:grpSp>
        <p:nvGrpSpPr>
          <p:cNvPr id="347" name="Group 346"/>
          <p:cNvGrpSpPr/>
          <p:nvPr/>
        </p:nvGrpSpPr>
        <p:grpSpPr>
          <a:xfrm>
            <a:off x="7594957" y="5244157"/>
            <a:ext cx="3279909" cy="949779"/>
            <a:chOff x="461644" y="2806880"/>
            <a:chExt cx="2772132" cy="949779"/>
          </a:xfrm>
        </p:grpSpPr>
        <p:sp>
          <p:nvSpPr>
            <p:cNvPr id="348" name="Rounded Rectangle 347"/>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49" name="TextBox 348"/>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New Orleans</a:t>
              </a:r>
            </a:p>
          </p:txBody>
        </p:sp>
        <p:sp>
          <p:nvSpPr>
            <p:cNvPr id="350" name="TextBox 349"/>
            <p:cNvSpPr txBox="1"/>
            <p:nvPr/>
          </p:nvSpPr>
          <p:spPr>
            <a:xfrm>
              <a:off x="520065" y="3080385"/>
              <a:ext cx="20701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10.6’  </a:t>
              </a:r>
            </a:p>
          </p:txBody>
        </p:sp>
        <p:sp>
          <p:nvSpPr>
            <p:cNvPr id="351" name="TextBox 350"/>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52" name="TextBox 351"/>
            <p:cNvSpPr txBox="1"/>
            <p:nvPr/>
          </p:nvSpPr>
          <p:spPr>
            <a:xfrm>
              <a:off x="1549756" y="322097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at 13.0’ on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March 22</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nd</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grpSp>
        <p:nvGrpSpPr>
          <p:cNvPr id="366" name="Group 365"/>
          <p:cNvGrpSpPr/>
          <p:nvPr/>
        </p:nvGrpSpPr>
        <p:grpSpPr>
          <a:xfrm>
            <a:off x="1285346" y="5279320"/>
            <a:ext cx="3079181" cy="949779"/>
            <a:chOff x="461644" y="2806880"/>
            <a:chExt cx="2769152" cy="949779"/>
          </a:xfrm>
        </p:grpSpPr>
        <p:sp>
          <p:nvSpPr>
            <p:cNvPr id="367" name="Rounded Rectangle 366"/>
            <p:cNvSpPr/>
            <p:nvPr/>
          </p:nvSpPr>
          <p:spPr>
            <a:xfrm>
              <a:off x="461644" y="2806880"/>
              <a:ext cx="2685415" cy="949779"/>
            </a:xfrm>
            <a:prstGeom prst="roundRect">
              <a:avLst/>
            </a:prstGeom>
            <a:solidFill>
              <a:schemeClr val="bg2">
                <a:lumMod val="75000"/>
              </a:schemeClr>
            </a:solidFill>
            <a:ln>
              <a:noFill/>
            </a:ln>
            <a:effectLst>
              <a:outerShdw blurRad="12700" dist="38100" dir="2700000" algn="tl" rotWithShape="0">
                <a:prstClr val="black">
                  <a:alpha val="71000"/>
                </a:prstClr>
              </a:outerShdw>
            </a:effectLst>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68" name="TextBox 367"/>
            <p:cNvSpPr txBox="1"/>
            <p:nvPr/>
          </p:nvSpPr>
          <p:spPr>
            <a:xfrm>
              <a:off x="512444" y="2813685"/>
              <a:ext cx="2550795" cy="338554"/>
            </a:xfrm>
            <a:prstGeom prst="rect">
              <a:avLst/>
            </a:prstGeom>
            <a:noFill/>
          </p:spPr>
          <p:txBody>
            <a:bodyPr wrap="square" rtlCol="0">
              <a:spAutoFit/>
            </a:bodyPr>
            <a:lstStyle/>
            <a:p>
              <a:pPr algn="ctr"/>
              <a:r>
                <a:rPr lang="en-US" sz="1600" b="1" dirty="0">
                  <a:solidFill>
                    <a:prstClr val="black"/>
                  </a:solidFill>
                  <a:effectLst>
                    <a:outerShdw blurRad="38100" dist="38100" dir="2700000" algn="tl">
                      <a:srgbClr val="000000">
                        <a:alpha val="43137"/>
                      </a:srgbClr>
                    </a:outerShdw>
                  </a:effectLst>
                  <a:latin typeface="Arial Narrow" panose="020B0606020202030204" pitchFamily="34" charset="0"/>
                </a:rPr>
                <a:t> MS River at Baton Rouge</a:t>
              </a:r>
            </a:p>
          </p:txBody>
        </p:sp>
        <p:sp>
          <p:nvSpPr>
            <p:cNvPr id="369" name="TextBox 368"/>
            <p:cNvSpPr txBox="1"/>
            <p:nvPr/>
          </p:nvSpPr>
          <p:spPr>
            <a:xfrm>
              <a:off x="520065" y="3080385"/>
              <a:ext cx="2386052"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Current: 30.2’  </a:t>
              </a:r>
              <a:r>
                <a:rPr lang="en-US" sz="1200" b="1" dirty="0">
                  <a:solidFill>
                    <a:srgbClr val="FFFF00"/>
                  </a:solidFill>
                  <a:effectLst>
                    <a:outerShdw blurRad="38100" dist="38100" dir="2700000" algn="tl">
                      <a:srgbClr val="000000">
                        <a:alpha val="43137"/>
                      </a:srgbClr>
                    </a:outerShdw>
                  </a:effectLst>
                  <a:latin typeface="Arial Narrow" panose="020B0606020202030204" pitchFamily="34" charset="0"/>
                </a:rPr>
                <a:t>ACTION</a:t>
              </a:r>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 </a:t>
              </a:r>
              <a:r>
                <a:rPr lang="en-US" sz="1200" b="1" dirty="0">
                  <a:solidFill>
                    <a:srgbClr val="F79646">
                      <a:lumMod val="75000"/>
                    </a:srgbClr>
                  </a:solidFill>
                  <a:effectLst>
                    <a:outerShdw blurRad="38100" dist="38100" dir="2700000" algn="tl">
                      <a:srgbClr val="000000">
                        <a:alpha val="43137"/>
                      </a:srgbClr>
                    </a:outerShdw>
                  </a:effectLst>
                  <a:latin typeface="Arial Narrow" panose="020B0606020202030204" pitchFamily="34" charset="0"/>
                </a:rPr>
                <a:t> </a:t>
              </a:r>
            </a:p>
          </p:txBody>
        </p:sp>
        <p:sp>
          <p:nvSpPr>
            <p:cNvPr id="370" name="TextBox 369"/>
            <p:cNvSpPr txBox="1"/>
            <p:nvPr/>
          </p:nvSpPr>
          <p:spPr>
            <a:xfrm>
              <a:off x="518160" y="3270409"/>
              <a:ext cx="762000" cy="276999"/>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Narrow" panose="020B0606020202030204" pitchFamily="34" charset="0"/>
                </a:rPr>
                <a:t>Forecast: </a:t>
              </a:r>
            </a:p>
          </p:txBody>
        </p:sp>
        <p:sp>
          <p:nvSpPr>
            <p:cNvPr id="371" name="TextBox 370"/>
            <p:cNvSpPr txBox="1"/>
            <p:nvPr/>
          </p:nvSpPr>
          <p:spPr>
            <a:xfrm>
              <a:off x="1546776" y="3244823"/>
              <a:ext cx="1684020"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34.0’ on March 21</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st</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grpSp>
      <p:sp>
        <p:nvSpPr>
          <p:cNvPr id="85" name="Oval 84"/>
          <p:cNvSpPr/>
          <p:nvPr/>
        </p:nvSpPr>
        <p:spPr>
          <a:xfrm>
            <a:off x="2365722" y="6483131"/>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93" name="Oval 392"/>
          <p:cNvSpPr/>
          <p:nvPr/>
        </p:nvSpPr>
        <p:spPr>
          <a:xfrm>
            <a:off x="6242309" y="5975323"/>
            <a:ext cx="122803" cy="157176"/>
          </a:xfrm>
          <a:prstGeom prst="ellipse">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69" name="Right Brace 268"/>
          <p:cNvSpPr/>
          <p:nvPr/>
        </p:nvSpPr>
        <p:spPr>
          <a:xfrm rot="1252184">
            <a:off x="5854077" y="3596458"/>
            <a:ext cx="239852" cy="342912"/>
          </a:xfrm>
          <a:prstGeom prst="rightBrace">
            <a:avLst>
              <a:gd name="adj1" fmla="val 22625"/>
              <a:gd name="adj2" fmla="val 53197"/>
            </a:avLst>
          </a:prstGeom>
          <a:ln w="31750">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solidFill>
                <a:prstClr val="black"/>
              </a:solidFill>
            </a:endParaRPr>
          </a:p>
        </p:txBody>
      </p:sp>
      <p:sp>
        <p:nvSpPr>
          <p:cNvPr id="209" name="Rectangle 208"/>
          <p:cNvSpPr/>
          <p:nvPr/>
        </p:nvSpPr>
        <p:spPr>
          <a:xfrm>
            <a:off x="6099009" y="6280454"/>
            <a:ext cx="4742378" cy="55245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208" name="TextBox 207"/>
          <p:cNvSpPr txBox="1"/>
          <p:nvPr/>
        </p:nvSpPr>
        <p:spPr>
          <a:xfrm>
            <a:off x="6593762" y="6342236"/>
            <a:ext cx="3692623" cy="369332"/>
          </a:xfrm>
          <a:prstGeom prst="rect">
            <a:avLst/>
          </a:prstGeom>
          <a:noFill/>
        </p:spPr>
        <p:txBody>
          <a:bodyPr wrap="square" rtlCol="0" anchor="ctr">
            <a:spAutoFit/>
          </a:bodyPr>
          <a:lstStyle/>
          <a:p>
            <a:pPr algn="ctr"/>
            <a:r>
              <a:rPr lang="en-US" b="1" dirty="0">
                <a:solidFill>
                  <a:prstClr val="white"/>
                </a:solidFill>
                <a:latin typeface="Arial Narrow" panose="020B0606020202030204" pitchFamily="34" charset="0"/>
              </a:rPr>
              <a:t>Morganza Location</a:t>
            </a:r>
          </a:p>
        </p:txBody>
      </p:sp>
      <p:sp>
        <p:nvSpPr>
          <p:cNvPr id="163" name="5-Point Star 162"/>
          <p:cNvSpPr/>
          <p:nvPr/>
        </p:nvSpPr>
        <p:spPr>
          <a:xfrm>
            <a:off x="7174137" y="6464495"/>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62" name="5-Point Star 162">
            <a:extLst>
              <a:ext uri="{FF2B5EF4-FFF2-40B4-BE49-F238E27FC236}">
                <a16:creationId xmlns:a16="http://schemas.microsoft.com/office/drawing/2014/main" id="{C0AE10ED-BA35-4628-9452-AAE5B61E7897}"/>
              </a:ext>
            </a:extLst>
          </p:cNvPr>
          <p:cNvSpPr/>
          <p:nvPr/>
        </p:nvSpPr>
        <p:spPr>
          <a:xfrm>
            <a:off x="5373586" y="5346212"/>
            <a:ext cx="171449" cy="171450"/>
          </a:xfrm>
          <a:prstGeom prst="star5">
            <a:avLst/>
          </a:prstGeom>
          <a:solidFill>
            <a:srgbClr val="FFFF00"/>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152" name="TextBox 151">
            <a:extLst>
              <a:ext uri="{FF2B5EF4-FFF2-40B4-BE49-F238E27FC236}">
                <a16:creationId xmlns:a16="http://schemas.microsoft.com/office/drawing/2014/main" id="{8310416D-6901-4EBA-91CF-280D76138EF0}"/>
              </a:ext>
            </a:extLst>
          </p:cNvPr>
          <p:cNvSpPr txBox="1"/>
          <p:nvPr/>
        </p:nvSpPr>
        <p:spPr>
          <a:xfrm>
            <a:off x="8974882" y="3665142"/>
            <a:ext cx="1941515"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FF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ACTION</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45.0’</a:t>
            </a:r>
          </a:p>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on March 17</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a:r>
          </a:p>
        </p:txBody>
      </p:sp>
      <p:sp>
        <p:nvSpPr>
          <p:cNvPr id="156" name="TextBox 155">
            <a:extLst>
              <a:ext uri="{FF2B5EF4-FFF2-40B4-BE49-F238E27FC236}">
                <a16:creationId xmlns:a16="http://schemas.microsoft.com/office/drawing/2014/main" id="{3F5B726B-6183-44DC-AA41-1E1BBCB88A39}"/>
              </a:ext>
            </a:extLst>
          </p:cNvPr>
          <p:cNvSpPr txBox="1"/>
          <p:nvPr/>
        </p:nvSpPr>
        <p:spPr>
          <a:xfrm>
            <a:off x="2927933" y="1531593"/>
            <a:ext cx="1909013" cy="461665"/>
          </a:xfrm>
          <a:prstGeom prst="rect">
            <a:avLst/>
          </a:prstGeom>
          <a:noFill/>
        </p:spPr>
        <p:txBody>
          <a:bodyPr wrap="square" rtlCol="0">
            <a:spAutoFit/>
          </a:bodyPr>
          <a:lstStyle/>
          <a:p>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Crest in </a:t>
            </a:r>
            <a:r>
              <a:rPr lang="en-US" sz="1200" b="1" dirty="0">
                <a:solidFill>
                  <a:srgbClr val="FFC000"/>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MINOR</a:t>
            </a:r>
            <a:r>
              <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 at 34.3’ on March 13</a:t>
            </a:r>
            <a:r>
              <a:rPr lang="en-US" sz="1200" b="1" baseline="300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th</a:t>
            </a:r>
            <a:endParaRPr lang="en-US" sz="1200" b="1"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endParaRPr>
          </a:p>
        </p:txBody>
      </p:sp>
      <p:pic>
        <p:nvPicPr>
          <p:cNvPr id="147" name="Picture 3">
            <a:extLst>
              <a:ext uri="{FF2B5EF4-FFF2-40B4-BE49-F238E27FC236}">
                <a16:creationId xmlns:a16="http://schemas.microsoft.com/office/drawing/2014/main" id="{7DED6393-F00D-4DC8-BFC6-9ACEF8F8250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75359" y="1607245"/>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5" name="Picture 3">
            <a:extLst>
              <a:ext uri="{FF2B5EF4-FFF2-40B4-BE49-F238E27FC236}">
                <a16:creationId xmlns:a16="http://schemas.microsoft.com/office/drawing/2014/main" id="{57425B38-9081-451C-8560-6D65DF87A216}"/>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346293" y="259418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8" name="Picture 3">
            <a:extLst>
              <a:ext uri="{FF2B5EF4-FFF2-40B4-BE49-F238E27FC236}">
                <a16:creationId xmlns:a16="http://schemas.microsoft.com/office/drawing/2014/main" id="{09146241-6557-4B28-AAC2-9C217075F769}"/>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00139" y="364212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59" name="Picture 3">
            <a:extLst>
              <a:ext uri="{FF2B5EF4-FFF2-40B4-BE49-F238E27FC236}">
                <a16:creationId xmlns:a16="http://schemas.microsoft.com/office/drawing/2014/main" id="{4AE77E84-312A-4EC9-8128-54CCF9F81A9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456" y="4710783"/>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4" name="Picture 3">
            <a:extLst>
              <a:ext uri="{FF2B5EF4-FFF2-40B4-BE49-F238E27FC236}">
                <a16:creationId xmlns:a16="http://schemas.microsoft.com/office/drawing/2014/main" id="{CA1830A5-29A0-4181-AAF4-194C59A31BA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049960" y="5766964"/>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65" name="Picture 3">
            <a:extLst>
              <a:ext uri="{FF2B5EF4-FFF2-40B4-BE49-F238E27FC236}">
                <a16:creationId xmlns:a16="http://schemas.microsoft.com/office/drawing/2014/main" id="{5B997316-AC48-4F30-BD33-C3424FE02F7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603793" y="164276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3" name="Picture 3">
            <a:extLst>
              <a:ext uri="{FF2B5EF4-FFF2-40B4-BE49-F238E27FC236}">
                <a16:creationId xmlns:a16="http://schemas.microsoft.com/office/drawing/2014/main" id="{D79278C1-AEB3-4F24-8211-A78E51B62E12}"/>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514492" y="3672176"/>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4" name="Picture 3">
            <a:extLst>
              <a:ext uri="{FF2B5EF4-FFF2-40B4-BE49-F238E27FC236}">
                <a16:creationId xmlns:a16="http://schemas.microsoft.com/office/drawing/2014/main" id="{48AEF1B3-40E2-423F-AE77-C4F07CEA8CE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51627" y="4734632"/>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75" name="Picture 3">
            <a:extLst>
              <a:ext uri="{FF2B5EF4-FFF2-40B4-BE49-F238E27FC236}">
                <a16:creationId xmlns:a16="http://schemas.microsoft.com/office/drawing/2014/main" id="{477FC814-F0CC-4E57-A403-A4977C370083}"/>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413534" y="5716050"/>
            <a:ext cx="400050" cy="38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45" name="Picture 144">
            <a:extLst>
              <a:ext uri="{FF2B5EF4-FFF2-40B4-BE49-F238E27FC236}">
                <a16:creationId xmlns:a16="http://schemas.microsoft.com/office/drawing/2014/main" id="{493D31AC-A62E-47D7-8455-D164A6AB7342}"/>
              </a:ext>
            </a:extLst>
          </p:cNvPr>
          <p:cNvPicPr>
            <a:picLocks noChangeAspect="1"/>
          </p:cNvPicPr>
          <p:nvPr/>
        </p:nvPicPr>
        <p:blipFill rotWithShape="1">
          <a:blip r:embed="rId7"/>
          <a:srcRect t="-1" b="13987"/>
          <a:stretch/>
        </p:blipFill>
        <p:spPr>
          <a:xfrm>
            <a:off x="8548238" y="2636893"/>
            <a:ext cx="443581" cy="399049"/>
          </a:xfrm>
          <a:prstGeom prst="rect">
            <a:avLst/>
          </a:prstGeom>
        </p:spPr>
      </p:pic>
    </p:spTree>
    <p:extLst>
      <p:ext uri="{BB962C8B-B14F-4D97-AF65-F5344CB8AC3E}">
        <p14:creationId xmlns:p14="http://schemas.microsoft.com/office/powerpoint/2010/main" val="81765804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Getting All Post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12081</TotalTime>
  <Words>523</Words>
  <Application>Microsoft Office PowerPoint</Application>
  <PresentationFormat>Widescreen</PresentationFormat>
  <Paragraphs>74</Paragraphs>
  <Slides>2</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2</vt:i4>
      </vt:variant>
    </vt:vector>
  </HeadingPairs>
  <TitlesOfParts>
    <vt:vector size="8" baseType="lpstr">
      <vt:lpstr>Arial</vt:lpstr>
      <vt:lpstr>Arial Narrow</vt:lpstr>
      <vt:lpstr>Calibri</vt:lpstr>
      <vt:lpstr>Calibri Light</vt:lpstr>
      <vt:lpstr>1_Office Theme</vt:lpstr>
      <vt:lpstr>Getting All Posts</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Suzanne Van Cooten</dc:creator>
  <cp:lastModifiedBy>Jeffrey Graschel</cp:lastModifiedBy>
  <cp:revision>571</cp:revision>
  <cp:lastPrinted>2019-06-25T17:36:27Z</cp:lastPrinted>
  <dcterms:created xsi:type="dcterms:W3CDTF">2019-02-26T19:21:25Z</dcterms:created>
  <dcterms:modified xsi:type="dcterms:W3CDTF">2021-03-09T18:11:28Z</dcterms:modified>
</cp:coreProperties>
</file>