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96" d="100"/>
          <a:sy n="96" d="100"/>
        </p:scale>
        <p:origin x="11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3/9/2021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3/9/2021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717253" cy="615553"/>
          </a:xfrm>
          <a:prstGeom prst="rect">
            <a:avLst/>
          </a:prstGeom>
        </p:spPr>
        <p:txBody>
          <a:bodyPr wrap="none">
            <a:spAutoFit/>
          </a:bodyPr>
          <a:lstStyle/>
          <a:p>
            <a:r>
              <a:rPr lang="en-US" sz="1700" b="1" dirty="0">
                <a:solidFill>
                  <a:prstClr val="white"/>
                </a:solidFill>
              </a:rPr>
              <a:t>LMRFC Forecasts Issued Morning of March 9,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2145" y="381863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2145" y="276198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5" y="463957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5078313"/>
          </a:xfrm>
          <a:prstGeom prst="rect">
            <a:avLst/>
          </a:prstGeom>
          <a:noFill/>
        </p:spPr>
        <p:txBody>
          <a:bodyPr wrap="square" rtlCol="0">
            <a:spAutoFit/>
          </a:bodyPr>
          <a:lstStyle/>
          <a:p>
            <a:r>
              <a:rPr lang="en-US" dirty="0">
                <a:solidFill>
                  <a:prstClr val="black"/>
                </a:solidFill>
              </a:rPr>
              <a:t>The lower Ohio River will slowly rise over the next couple of days.  Rises from routed water on the Ohio River will continue downstream on the lower Mississippi River over the next 1 to 2 weeks.  Minor to isolated moderate flooding continues on the lower Ohio River and isolated minor flooding is either occurring or forecast to occur on the lower Mississippi River.  </a:t>
            </a:r>
          </a:p>
          <a:p>
            <a:endParaRPr lang="en-US" dirty="0">
              <a:solidFill>
                <a:prstClr val="black"/>
              </a:solidFill>
            </a:endParaRPr>
          </a:p>
          <a:p>
            <a:r>
              <a:rPr lang="en-US" dirty="0">
                <a:solidFill>
                  <a:prstClr val="black"/>
                </a:solidFill>
              </a:rPr>
              <a:t>At the junction of the Ohio and Mississippi Rivers, Cairo, IL continues a broad crest near 46.0ft.  Cairo, IL will remain at this level for a couple of more days before starting to fall by the end of the week.  The lower Ohio River will continue to be above flood stage over the next 7 days. </a:t>
            </a:r>
          </a:p>
          <a:p>
            <a:endParaRPr lang="en-US" dirty="0">
              <a:solidFill>
                <a:prstClr val="black"/>
              </a:solidFill>
            </a:endParaRPr>
          </a:p>
          <a:p>
            <a:r>
              <a:rPr lang="en-US" dirty="0">
                <a:solidFill>
                  <a:prstClr val="black"/>
                </a:solidFill>
              </a:rPr>
              <a:t>On the lower Mississippi River, minor flooding is occurring from Tiptonville, TN to Osceola, AR and minor flooding is expected at New Madrid, MO and Red River Landing, LA during the next several days. </a:t>
            </a:r>
          </a:p>
          <a:p>
            <a:endParaRPr lang="en-US" dirty="0">
              <a:solidFill>
                <a:prstClr val="black"/>
              </a:solidFill>
            </a:endParaRPr>
          </a:p>
          <a:p>
            <a:r>
              <a:rPr lang="en-US" dirty="0">
                <a:solidFill>
                  <a:prstClr val="black"/>
                </a:solidFill>
              </a:rPr>
              <a:t>Cresting conditions are still expected at New Orleans, LA for the third week of March. </a:t>
            </a:r>
          </a:p>
          <a:p>
            <a:endParaRPr lang="en-US" dirty="0">
              <a:solidFill>
                <a:prstClr val="black"/>
              </a:solidFill>
            </a:endParaRPr>
          </a:p>
          <a:p>
            <a:r>
              <a:rPr lang="en-US" dirty="0">
                <a:solidFill>
                  <a:prstClr val="black"/>
                </a:solidFill>
              </a:rPr>
              <a:t>The 16 day future rainfall guidance is showing another 3 to 5 inches of rainfall over the lower Missouri, middle, Mississippi, and lower Ohio Valleys.  The guidance is showing a secondary rise on the lower Ohio for late March and the crest heights would be several feet lower than the current crest.  This secondary rise would </a:t>
            </a:r>
            <a:r>
              <a:rPr lang="en-US">
                <a:solidFill>
                  <a:prstClr val="black"/>
                </a:solidFill>
              </a:rPr>
              <a:t>also prolong flooding </a:t>
            </a:r>
            <a:r>
              <a:rPr lang="en-US" dirty="0">
                <a:solidFill>
                  <a:prstClr val="black"/>
                </a:solidFill>
              </a:rPr>
              <a:t>for a couple of more weeks. </a:t>
            </a:r>
          </a:p>
        </p:txBody>
      </p:sp>
      <p:sp>
        <p:nvSpPr>
          <p:cNvPr id="16" name="Oval 15">
            <a:extLst>
              <a:ext uri="{FF2B5EF4-FFF2-40B4-BE49-F238E27FC236}">
                <a16:creationId xmlns:a16="http://schemas.microsoft.com/office/drawing/2014/main" id="{159A50C5-FA4F-405E-B2EC-4BDBCE3524AC}"/>
              </a:ext>
            </a:extLst>
          </p:cNvPr>
          <p:cNvSpPr/>
          <p:nvPr/>
        </p:nvSpPr>
        <p:spPr>
          <a:xfrm>
            <a:off x="219680" y="521381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9 2021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34.1’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29.5’ 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47.5’ on March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31.4’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34.0’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40.5’ on 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42.7’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43.0’ on Thursday March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46.1’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178818" y="1726078"/>
              <a:ext cx="1553965"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10.6’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34.0’ on March 21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74882" y="3665142"/>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927933" y="1531593"/>
            <a:ext cx="190901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34.3’ on March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5B997316-AC48-4F30-BD33-C3424FE02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3793" y="16427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144">
            <a:extLst>
              <a:ext uri="{FF2B5EF4-FFF2-40B4-BE49-F238E27FC236}">
                <a16:creationId xmlns:a16="http://schemas.microsoft.com/office/drawing/2014/main" id="{493D31AC-A62E-47D7-8455-D164A6AB7342}"/>
              </a:ext>
            </a:extLst>
          </p:cNvPr>
          <p:cNvPicPr>
            <a:picLocks noChangeAspect="1"/>
          </p:cNvPicPr>
          <p:nvPr/>
        </p:nvPicPr>
        <p:blipFill rotWithShape="1">
          <a:blip r:embed="rId7"/>
          <a:srcRect t="-1" b="13987"/>
          <a:stretch/>
        </p:blipFill>
        <p:spPr>
          <a:xfrm>
            <a:off x="8548238" y="2636893"/>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12081</TotalTime>
  <Words>523</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571</cp:revision>
  <cp:lastPrinted>2019-06-25T17:36:27Z</cp:lastPrinted>
  <dcterms:created xsi:type="dcterms:W3CDTF">2019-02-26T19:21:25Z</dcterms:created>
  <dcterms:modified xsi:type="dcterms:W3CDTF">2021-03-09T18:11:28Z</dcterms:modified>
</cp:coreProperties>
</file>