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3/16/2022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3/16/2022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16,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7073" y="136195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7073" y="329781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7073" y="221202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17073" y="384303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5078313"/>
          </a:xfrm>
          <a:prstGeom prst="rect">
            <a:avLst/>
          </a:prstGeom>
          <a:noFill/>
        </p:spPr>
        <p:txBody>
          <a:bodyPr wrap="square" rtlCol="0">
            <a:spAutoFit/>
          </a:bodyPr>
          <a:lstStyle/>
          <a:p>
            <a:r>
              <a:rPr lang="en-US" dirty="0">
                <a:solidFill>
                  <a:prstClr val="black"/>
                </a:solidFill>
              </a:rPr>
              <a:t>The Mississippi River is cresting from Greenville, MS to Vicksburg, MS.  Cresting conditions should continue downstream over the next several days.  </a:t>
            </a:r>
          </a:p>
          <a:p>
            <a:endParaRPr lang="en-US" dirty="0">
              <a:solidFill>
                <a:prstClr val="black"/>
              </a:solidFill>
            </a:endParaRPr>
          </a:p>
          <a:p>
            <a:r>
              <a:rPr lang="en-US" dirty="0">
                <a:solidFill>
                  <a:prstClr val="black"/>
                </a:solidFill>
              </a:rPr>
              <a:t>The lower Ohio River and lower Mississippi River above Greenville, MS have crested and all locations are falling.  Minor flooding should end on the lower Ohio River by this weekend.  Minor flooding should also end this week on the lower Mississippi River from Caruthersville, MO to </a:t>
            </a:r>
            <a:r>
              <a:rPr lang="en-US" dirty="0" err="1">
                <a:solidFill>
                  <a:prstClr val="black"/>
                </a:solidFill>
              </a:rPr>
              <a:t>Mhoon</a:t>
            </a:r>
            <a:r>
              <a:rPr lang="en-US" dirty="0">
                <a:solidFill>
                  <a:prstClr val="black"/>
                </a:solidFill>
              </a:rPr>
              <a:t> Landing, MS.  </a:t>
            </a:r>
          </a:p>
          <a:p>
            <a:endParaRPr lang="en-US" dirty="0">
              <a:solidFill>
                <a:prstClr val="black"/>
              </a:solidFill>
            </a:endParaRPr>
          </a:p>
          <a:p>
            <a:r>
              <a:rPr lang="en-US" dirty="0">
                <a:solidFill>
                  <a:prstClr val="black"/>
                </a:solidFill>
              </a:rPr>
              <a:t>Minor flooding will continue at Natchez, MS and Red River Landing, LA for a couple of more weeks.  </a:t>
            </a:r>
          </a:p>
          <a:p>
            <a:endParaRPr lang="en-US" dirty="0">
              <a:solidFill>
                <a:prstClr val="black"/>
              </a:solidFill>
            </a:endParaRPr>
          </a:p>
          <a:p>
            <a:r>
              <a:rPr lang="en-US" dirty="0">
                <a:solidFill>
                  <a:prstClr val="black"/>
                </a:solidFill>
              </a:rPr>
              <a:t>Early next week, two to four inches of rainfall is forecast over parts of Arkansas and Mississippi extending north into the lower Missouri and lower Ohio Valleys.  This rainfall may cause renewed minor flooding over smaller tributaries in Arkansas, north Mississippi, south Missouri, and west Tennessee.  The rainfall should not impact crests on the lower Mississippi River.</a:t>
            </a:r>
          </a:p>
          <a:p>
            <a:endParaRPr lang="en-US" dirty="0">
              <a:solidFill>
                <a:prstClr val="black"/>
              </a:solidFill>
            </a:endParaRPr>
          </a:p>
          <a:p>
            <a:r>
              <a:rPr lang="en-US" dirty="0">
                <a:solidFill>
                  <a:prstClr val="black"/>
                </a:solidFill>
              </a:rPr>
              <a:t>The 16 day future rainfall guidance shows recessions on the lower Ohio River through the middle of next week and then renewed rises for early April.  The lower Ohio River could return to minor flooding for the first week of April.  The </a:t>
            </a:r>
            <a:r>
              <a:rPr lang="en-US">
                <a:solidFill>
                  <a:prstClr val="black"/>
                </a:solidFill>
              </a:rPr>
              <a:t>rises would </a:t>
            </a:r>
            <a:r>
              <a:rPr lang="en-US" dirty="0">
                <a:solidFill>
                  <a:prstClr val="black"/>
                </a:solidFill>
              </a:rPr>
              <a:t>prolong flooding at Red River Landing, LA and extend elevated levels on the lower Mississippi River through the middle of April.     </a:t>
            </a:r>
          </a:p>
        </p:txBody>
      </p:sp>
      <p:sp>
        <p:nvSpPr>
          <p:cNvPr id="16" name="Oval 15">
            <a:extLst>
              <a:ext uri="{FF2B5EF4-FFF2-40B4-BE49-F238E27FC236}">
                <a16:creationId xmlns:a16="http://schemas.microsoft.com/office/drawing/2014/main" id="{C27E7CC1-8419-4480-BA47-A82E6F7F4D61}"/>
              </a:ext>
            </a:extLst>
          </p:cNvPr>
          <p:cNvSpPr/>
          <p:nvPr/>
        </p:nvSpPr>
        <p:spPr>
          <a:xfrm>
            <a:off x="217073" y="517789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16 2022 @  11:00 am CDT</a:t>
            </a:r>
          </a:p>
        </p:txBody>
      </p:sp>
      <p:grpSp>
        <p:nvGrpSpPr>
          <p:cNvPr id="52" name="Group 51"/>
          <p:cNvGrpSpPr/>
          <p:nvPr/>
        </p:nvGrpSpPr>
        <p:grpSpPr>
          <a:xfrm>
            <a:off x="1207807"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028700" y="2135753"/>
            <a:ext cx="3927191" cy="949779"/>
            <a:chOff x="461644" y="2806880"/>
            <a:chExt cx="2985330"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29.2’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82894" y="3228511"/>
              <a:ext cx="196408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Saturday 3/19   </a:t>
              </a:r>
            </a:p>
          </p:txBody>
        </p:sp>
      </p:grpSp>
      <p:grpSp>
        <p:nvGrpSpPr>
          <p:cNvPr id="128" name="Group 127"/>
          <p:cNvGrpSpPr/>
          <p:nvPr/>
        </p:nvGrpSpPr>
        <p:grpSpPr>
          <a:xfrm>
            <a:off x="448408" y="4201425"/>
            <a:ext cx="4120742" cy="949779"/>
            <a:chOff x="461644" y="2806880"/>
            <a:chExt cx="3113158"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49.6’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324090" y="3273008"/>
              <a:ext cx="225071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and remaining above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34.2’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55641" y="3218826"/>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continue to fall over the next 5 days </a:t>
              </a:r>
            </a:p>
          </p:txBody>
        </p:sp>
      </p:grpSp>
      <p:grpSp>
        <p:nvGrpSpPr>
          <p:cNvPr id="166" name="Group 165"/>
          <p:cNvGrpSpPr/>
          <p:nvPr/>
        </p:nvGrpSpPr>
        <p:grpSpPr>
          <a:xfrm>
            <a:off x="7426917" y="4227149"/>
            <a:ext cx="3709716" cy="949779"/>
            <a:chOff x="461644" y="2806880"/>
            <a:chExt cx="3178248" cy="949779"/>
          </a:xfrm>
        </p:grpSpPr>
        <p:sp>
          <p:nvSpPr>
            <p:cNvPr id="167" name="Rounded Rectangle 166"/>
            <p:cNvSpPr/>
            <p:nvPr/>
          </p:nvSpPr>
          <p:spPr>
            <a:xfrm>
              <a:off x="461644" y="2806880"/>
              <a:ext cx="313846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42.1’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47244" y="3243114"/>
              <a:ext cx="20926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1" y="1592626"/>
            <a:ext cx="1782601"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2" y="1151335"/>
            <a:ext cx="3407878" cy="949779"/>
            <a:chOff x="720724" y="1221920"/>
            <a:chExt cx="3270024" cy="949779"/>
          </a:xfrm>
        </p:grpSpPr>
        <p:sp>
          <p:nvSpPr>
            <p:cNvPr id="272" name="Rounded Rectangle 271"/>
            <p:cNvSpPr/>
            <p:nvPr/>
          </p:nvSpPr>
          <p:spPr>
            <a:xfrm>
              <a:off x="720724" y="1221920"/>
              <a:ext cx="31967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39.7’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906931" y="1671411"/>
              <a:ext cx="20838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Tomorrow </a:t>
              </a:r>
            </a:p>
          </p:txBody>
        </p:sp>
      </p:grpSp>
      <p:grpSp>
        <p:nvGrpSpPr>
          <p:cNvPr id="294" name="Group 293"/>
          <p:cNvGrpSpPr/>
          <p:nvPr/>
        </p:nvGrpSpPr>
        <p:grpSpPr>
          <a:xfrm>
            <a:off x="7780944" y="2168274"/>
            <a:ext cx="3564294" cy="949779"/>
            <a:chOff x="720722" y="1221920"/>
            <a:chExt cx="3266904"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43.6’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23898" y="1681514"/>
              <a:ext cx="216372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Saturday 3/19</a:t>
              </a:r>
            </a:p>
          </p:txBody>
        </p:sp>
      </p:grpSp>
      <p:grpSp>
        <p:nvGrpSpPr>
          <p:cNvPr id="327" name="Group 326"/>
          <p:cNvGrpSpPr/>
          <p:nvPr/>
        </p:nvGrpSpPr>
        <p:grpSpPr>
          <a:xfrm>
            <a:off x="7631131" y="3187337"/>
            <a:ext cx="3642566"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45.5’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12.8’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13.0’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19</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33.7’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33.8’ on March 18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881649" y="3623241"/>
            <a:ext cx="24361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11631" y="1541776"/>
            <a:ext cx="24227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Tomorrow</a:t>
            </a:r>
          </a:p>
        </p:txBody>
      </p:sp>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a:extLst>
              <a:ext uri="{FF2B5EF4-FFF2-40B4-BE49-F238E27FC236}">
                <a16:creationId xmlns:a16="http://schemas.microsoft.com/office/drawing/2014/main" id="{37DCCFBF-C149-49B7-8D9A-159BC6788C3D}"/>
              </a:ext>
            </a:extLst>
          </p:cNvPr>
          <p:cNvSpPr/>
          <p:nvPr/>
        </p:nvSpPr>
        <p:spPr>
          <a:xfrm>
            <a:off x="8718947" y="2447472"/>
            <a:ext cx="697627" cy="276999"/>
          </a:xfrm>
          <a:prstGeom prst="rect">
            <a:avLst/>
          </a:prstGeom>
        </p:spPr>
        <p:txBody>
          <a:bodyPr wrap="none">
            <a:spAutoFit/>
          </a:bodyPr>
          <a:lstStyle/>
          <a:p>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sp>
        <p:nvSpPr>
          <p:cNvPr id="17" name="Rectangle 16">
            <a:extLst>
              <a:ext uri="{FF2B5EF4-FFF2-40B4-BE49-F238E27FC236}">
                <a16:creationId xmlns:a16="http://schemas.microsoft.com/office/drawing/2014/main" id="{159B7555-D9DB-4E30-85D2-73CDBF8F1C14}"/>
              </a:ext>
            </a:extLst>
          </p:cNvPr>
          <p:cNvSpPr/>
          <p:nvPr/>
        </p:nvSpPr>
        <p:spPr>
          <a:xfrm>
            <a:off x="2156910" y="1385103"/>
            <a:ext cx="697627" cy="276999"/>
          </a:xfrm>
          <a:prstGeom prst="rect">
            <a:avLst/>
          </a:prstGeom>
        </p:spPr>
        <p:txBody>
          <a:bodyPr wrap="none">
            <a:spAutoFit/>
          </a:bodyPr>
          <a:lstStyle/>
          <a:p>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50" name="Rectangle 149">
            <a:extLst>
              <a:ext uri="{FF2B5EF4-FFF2-40B4-BE49-F238E27FC236}">
                <a16:creationId xmlns:a16="http://schemas.microsoft.com/office/drawing/2014/main" id="{F95B5EAD-E60C-4890-99E0-43EB2D0B08E0}"/>
              </a:ext>
            </a:extLst>
          </p:cNvPr>
          <p:cNvSpPr/>
          <p:nvPr/>
        </p:nvSpPr>
        <p:spPr>
          <a:xfrm>
            <a:off x="1993464" y="2378209"/>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51" name="Rectangle 150">
            <a:extLst>
              <a:ext uri="{FF2B5EF4-FFF2-40B4-BE49-F238E27FC236}">
                <a16:creationId xmlns:a16="http://schemas.microsoft.com/office/drawing/2014/main"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2" name="Rectangle 11"/>
          <p:cNvSpPr/>
          <p:nvPr/>
        </p:nvSpPr>
        <p:spPr>
          <a:xfrm>
            <a:off x="1432709" y="4477943"/>
            <a:ext cx="697627" cy="276999"/>
          </a:xfrm>
          <a:prstGeom prst="rect">
            <a:avLst/>
          </a:prstGeom>
        </p:spPr>
        <p:txBody>
          <a:bodyPr wrap="none">
            <a:spAutoFit/>
          </a:bodyPr>
          <a:lstStyle/>
          <a:p>
            <a:pPr lvl="0"/>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sp>
        <p:nvSpPr>
          <p:cNvPr id="154" name="5-Point Star 153"/>
          <p:cNvSpPr/>
          <p:nvPr/>
        </p:nvSpPr>
        <p:spPr>
          <a:xfrm>
            <a:off x="5683540" y="4294880"/>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60" name="Picture 159">
            <a:extLst>
              <a:ext uri="{FF2B5EF4-FFF2-40B4-BE49-F238E27FC236}">
                <a16:creationId xmlns:a16="http://schemas.microsoft.com/office/drawing/2014/main" id="{EC80AC99-E19E-448F-A20D-1AF4F205025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64042" y="268213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9" name="Rectangle 178">
            <a:extLst>
              <a:ext uri="{FF2B5EF4-FFF2-40B4-BE49-F238E27FC236}">
                <a16:creationId xmlns:a16="http://schemas.microsoft.com/office/drawing/2014/main" id="{55231EF2-EC96-4A76-9F81-902AA179A553}"/>
              </a:ext>
            </a:extLst>
          </p:cNvPr>
          <p:cNvSpPr/>
          <p:nvPr/>
        </p:nvSpPr>
        <p:spPr>
          <a:xfrm>
            <a:off x="2254621" y="5552825"/>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prstClr val="black"/>
              </a:solidFill>
            </a:endParaRPr>
          </a:p>
        </p:txBody>
      </p:sp>
      <p:pic>
        <p:nvPicPr>
          <p:cNvPr id="180" name="Picture 179">
            <a:extLst>
              <a:ext uri="{FF2B5EF4-FFF2-40B4-BE49-F238E27FC236}">
                <a16:creationId xmlns:a16="http://schemas.microsoft.com/office/drawing/2014/main" id="{86F63E47-0E0E-4B5B-95E9-2535902893A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57392" y="1674370"/>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152">
            <a:extLst>
              <a:ext uri="{FF2B5EF4-FFF2-40B4-BE49-F238E27FC236}">
                <a16:creationId xmlns:a16="http://schemas.microsoft.com/office/drawing/2014/main" id="{0D01F3C3-0D7C-40B1-9F11-B67FAED160C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92905" y="159241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154">
            <a:extLst>
              <a:ext uri="{FF2B5EF4-FFF2-40B4-BE49-F238E27FC236}">
                <a16:creationId xmlns:a16="http://schemas.microsoft.com/office/drawing/2014/main" id="{11347B07-B3A9-4169-B078-83C0A63E8F9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11241" y="262238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156">
            <a:extLst>
              <a:ext uri="{FF2B5EF4-FFF2-40B4-BE49-F238E27FC236}">
                <a16:creationId xmlns:a16="http://schemas.microsoft.com/office/drawing/2014/main" id="{CFEDD244-F90A-4DD8-9121-3F860D9F2F2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83204" y="364659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1" name="Picture 160">
            <a:extLst>
              <a:ext uri="{FF2B5EF4-FFF2-40B4-BE49-F238E27FC236}">
                <a16:creationId xmlns:a16="http://schemas.microsoft.com/office/drawing/2014/main" id="{E37CE961-A66D-45CD-85EF-413EE2FCCBB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99783" y="370438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2" name="Picture 161">
            <a:extLst>
              <a:ext uri="{FF2B5EF4-FFF2-40B4-BE49-F238E27FC236}">
                <a16:creationId xmlns:a16="http://schemas.microsoft.com/office/drawing/2014/main" id="{A86B7C3D-1496-4785-8559-1C0FE2F44E79}"/>
              </a:ext>
            </a:extLst>
          </p:cNvPr>
          <p:cNvPicPr>
            <a:picLocks noChangeAspect="1"/>
          </p:cNvPicPr>
          <p:nvPr/>
        </p:nvPicPr>
        <p:blipFill rotWithShape="1">
          <a:blip r:embed="rId8"/>
          <a:srcRect t="-1" b="13987"/>
          <a:stretch/>
        </p:blipFill>
        <p:spPr>
          <a:xfrm>
            <a:off x="8189225" y="4714514"/>
            <a:ext cx="443581" cy="399049"/>
          </a:xfrm>
          <a:prstGeom prst="rect">
            <a:avLst/>
          </a:prstGeom>
        </p:spPr>
      </p:pic>
      <p:pic>
        <p:nvPicPr>
          <p:cNvPr id="165" name="Picture 164">
            <a:extLst>
              <a:ext uri="{FF2B5EF4-FFF2-40B4-BE49-F238E27FC236}">
                <a16:creationId xmlns:a16="http://schemas.microsoft.com/office/drawing/2014/main" id="{BDADD7F7-6394-4AF5-88ED-FCC07CA5D19F}"/>
              </a:ext>
            </a:extLst>
          </p:cNvPr>
          <p:cNvPicPr>
            <a:picLocks noChangeAspect="1"/>
          </p:cNvPicPr>
          <p:nvPr/>
        </p:nvPicPr>
        <p:blipFill rotWithShape="1">
          <a:blip r:embed="rId8"/>
          <a:srcRect t="-1" b="13987"/>
          <a:stretch/>
        </p:blipFill>
        <p:spPr>
          <a:xfrm>
            <a:off x="1146407" y="4694690"/>
            <a:ext cx="443581" cy="399049"/>
          </a:xfrm>
          <a:prstGeom prst="rect">
            <a:avLst/>
          </a:prstGeom>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12816</TotalTime>
  <Words>505</Words>
  <Application>Microsoft Office PowerPoint</Application>
  <PresentationFormat>Widescreen</PresentationFormat>
  <Paragraphs>79</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612</cp:revision>
  <cp:lastPrinted>2019-06-25T17:36:27Z</cp:lastPrinted>
  <dcterms:created xsi:type="dcterms:W3CDTF">2019-02-26T19:21:25Z</dcterms:created>
  <dcterms:modified xsi:type="dcterms:W3CDTF">2022-03-16T16:07:15Z</dcterms:modified>
</cp:coreProperties>
</file>