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95" autoAdjust="0"/>
    <p:restoredTop sz="94660"/>
  </p:normalViewPr>
  <p:slideViewPr>
    <p:cSldViewPr snapToGrid="0">
      <p:cViewPr varScale="1">
        <p:scale>
          <a:sx n="83" d="100"/>
          <a:sy n="83" d="100"/>
        </p:scale>
        <p:origin x="259"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3/16/2021</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3/16/2021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3/16/2021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3/16/2021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3/16/2021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3/16/2021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3/16/2021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3/16/2021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3/16/2021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3/16/2021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3/16/2021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3/16/2021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3/16/2021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3/16/2021</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3/16/2021</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827860" cy="615553"/>
          </a:xfrm>
          <a:prstGeom prst="rect">
            <a:avLst/>
          </a:prstGeom>
        </p:spPr>
        <p:txBody>
          <a:bodyPr wrap="none">
            <a:spAutoFit/>
          </a:bodyPr>
          <a:lstStyle/>
          <a:p>
            <a:r>
              <a:rPr lang="en-US" sz="1700" b="1" dirty="0">
                <a:solidFill>
                  <a:prstClr val="white"/>
                </a:solidFill>
              </a:rPr>
              <a:t>LMRFC Forecasts Issued Morning of March 16, 2021</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02145" y="964541"/>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02145" y="3193285"/>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05868" y="2071781"/>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02145" y="4275018"/>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654798" y="871385"/>
            <a:ext cx="11205784" cy="5078313"/>
          </a:xfrm>
          <a:prstGeom prst="rect">
            <a:avLst/>
          </a:prstGeom>
          <a:noFill/>
        </p:spPr>
        <p:txBody>
          <a:bodyPr wrap="square" rtlCol="0">
            <a:spAutoFit/>
          </a:bodyPr>
          <a:lstStyle/>
          <a:p>
            <a:r>
              <a:rPr lang="en-US" dirty="0">
                <a:solidFill>
                  <a:prstClr val="black"/>
                </a:solidFill>
              </a:rPr>
              <a:t>The lower Ohio River continues to fall this week before new minor rises begin next week.  The lower Mississippi River is cresting from Memphis, TN thru </a:t>
            </a:r>
            <a:r>
              <a:rPr lang="en-US" dirty="0" err="1">
                <a:solidFill>
                  <a:prstClr val="black"/>
                </a:solidFill>
              </a:rPr>
              <a:t>Mhoon</a:t>
            </a:r>
            <a:r>
              <a:rPr lang="en-US" dirty="0">
                <a:solidFill>
                  <a:prstClr val="black"/>
                </a:solidFill>
              </a:rPr>
              <a:t> Landing, MS today and downstream locations should crest over the next 7 to 10 days.  Minor flooding continues on the lower Ohio and lower Mississippi Rivers.  </a:t>
            </a:r>
          </a:p>
          <a:p>
            <a:endParaRPr lang="en-US" dirty="0">
              <a:solidFill>
                <a:prstClr val="black"/>
              </a:solidFill>
            </a:endParaRPr>
          </a:p>
          <a:p>
            <a:r>
              <a:rPr lang="en-US" dirty="0">
                <a:solidFill>
                  <a:prstClr val="black"/>
                </a:solidFill>
              </a:rPr>
              <a:t>At the junction of the Ohio and Mississippi Rivers, Cairo, IL continues to fall but will remain above flood stage over the next week due to rises on the middle Mississippi River.  The middle Mississippi River will continue to rise and crests are not expected until the middle of next week.  Minor flooding is forecast for both Cape Girardeau, MO and Thebes, IL.  </a:t>
            </a:r>
          </a:p>
          <a:p>
            <a:endParaRPr lang="en-US" dirty="0">
              <a:solidFill>
                <a:prstClr val="black"/>
              </a:solidFill>
            </a:endParaRPr>
          </a:p>
          <a:p>
            <a:r>
              <a:rPr lang="en-US" dirty="0">
                <a:solidFill>
                  <a:prstClr val="black"/>
                </a:solidFill>
              </a:rPr>
              <a:t>On the lower Mississippi River, minor flooding continues from Tiptonville, TN to Osceola, AR, at </a:t>
            </a:r>
            <a:r>
              <a:rPr lang="en-US" dirty="0" err="1">
                <a:solidFill>
                  <a:prstClr val="black"/>
                </a:solidFill>
              </a:rPr>
              <a:t>Mhoon</a:t>
            </a:r>
            <a:r>
              <a:rPr lang="en-US" dirty="0">
                <a:solidFill>
                  <a:prstClr val="black"/>
                </a:solidFill>
              </a:rPr>
              <a:t> Landing, MS, and from Natchez, MS to Red River Landing, LA.  Rainfall from the past few days is causing rises on the Arkansas River and this will prolong elevated levels on the lower Mississippi River.  </a:t>
            </a:r>
          </a:p>
          <a:p>
            <a:endParaRPr lang="en-US" dirty="0">
              <a:solidFill>
                <a:prstClr val="black"/>
              </a:solidFill>
            </a:endParaRPr>
          </a:p>
          <a:p>
            <a:r>
              <a:rPr lang="en-US" dirty="0">
                <a:solidFill>
                  <a:prstClr val="black"/>
                </a:solidFill>
              </a:rPr>
              <a:t>Due to the Arkansas River rises, crests on the lower Mississippi River from Arkansas City, AR to Donaldsonville, LA have been raised ½ - 1 foot and the crest dates are now 3 or 4 days later.  New Orleans, LA will now crest on March 25</a:t>
            </a:r>
            <a:r>
              <a:rPr lang="en-US" baseline="30000" dirty="0">
                <a:solidFill>
                  <a:prstClr val="black"/>
                </a:solidFill>
              </a:rPr>
              <a:t>th</a:t>
            </a:r>
            <a:r>
              <a:rPr lang="en-US" dirty="0">
                <a:solidFill>
                  <a:prstClr val="black"/>
                </a:solidFill>
              </a:rPr>
              <a:t>.  </a:t>
            </a:r>
          </a:p>
          <a:p>
            <a:endParaRPr lang="en-US" dirty="0">
              <a:solidFill>
                <a:prstClr val="black"/>
              </a:solidFill>
            </a:endParaRPr>
          </a:p>
          <a:p>
            <a:r>
              <a:rPr lang="en-US" dirty="0">
                <a:solidFill>
                  <a:prstClr val="black"/>
                </a:solidFill>
              </a:rPr>
              <a:t>The 16 day future rainfall guidance shows another rise on the lower Ohio River for the end of March.  The guidance is showing slightly higher crests than the current crest and would prolong flooding on the lower Mississippi River through April. </a:t>
            </a:r>
          </a:p>
        </p:txBody>
      </p:sp>
      <p:sp>
        <p:nvSpPr>
          <p:cNvPr id="16" name="Oval 15">
            <a:extLst>
              <a:ext uri="{FF2B5EF4-FFF2-40B4-BE49-F238E27FC236}">
                <a16:creationId xmlns:a16="http://schemas.microsoft.com/office/drawing/2014/main" id="{159A50C5-FA4F-405E-B2EC-4BDBCE3524AC}"/>
              </a:ext>
            </a:extLst>
          </p:cNvPr>
          <p:cNvSpPr/>
          <p:nvPr/>
        </p:nvSpPr>
        <p:spPr>
          <a:xfrm>
            <a:off x="219682" y="5039640"/>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March 16 2021 @  12:00 pm CDT</a:t>
            </a:r>
          </a:p>
        </p:txBody>
      </p:sp>
      <p:grpSp>
        <p:nvGrpSpPr>
          <p:cNvPr id="52" name="Group 51"/>
          <p:cNvGrpSpPr/>
          <p:nvPr/>
        </p:nvGrpSpPr>
        <p:grpSpPr>
          <a:xfrm>
            <a:off x="1207808" y="1117736"/>
            <a:ext cx="3796304"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34.0’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513752" y="2153455"/>
            <a:ext cx="3294294" cy="949779"/>
            <a:chOff x="461644" y="2806880"/>
            <a:chExt cx="2941230"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30.0’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670757" y="3316108"/>
              <a:ext cx="1732117"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Now</a:t>
              </a:r>
            </a:p>
          </p:txBody>
        </p:sp>
      </p:grpSp>
      <p:grpSp>
        <p:nvGrpSpPr>
          <p:cNvPr id="128" name="Group 127"/>
          <p:cNvGrpSpPr/>
          <p:nvPr/>
        </p:nvGrpSpPr>
        <p:grpSpPr>
          <a:xfrm>
            <a:off x="1304994" y="4201425"/>
            <a:ext cx="3056331" cy="949779"/>
            <a:chOff x="461644" y="2806880"/>
            <a:chExt cx="2848539" cy="949779"/>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48.0’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499607" y="3272774"/>
              <a:ext cx="181057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49.5’ on March 23</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rd</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446016" y="3136793"/>
            <a:ext cx="3245927"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34.1’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682061" y="3183181"/>
              <a:ext cx="191900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at 35.0’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Saturday  </a:t>
              </a:r>
            </a:p>
          </p:txBody>
        </p:sp>
      </p:grpSp>
      <p:grpSp>
        <p:nvGrpSpPr>
          <p:cNvPr id="166" name="Group 165"/>
          <p:cNvGrpSpPr/>
          <p:nvPr/>
        </p:nvGrpSpPr>
        <p:grpSpPr>
          <a:xfrm>
            <a:off x="7426917" y="4227149"/>
            <a:ext cx="3301677" cy="949779"/>
            <a:chOff x="461644" y="2806880"/>
            <a:chExt cx="2828666" cy="949779"/>
          </a:xfrm>
        </p:grpSpPr>
        <p:sp>
          <p:nvSpPr>
            <p:cNvPr id="167" name="Rounded Rectangle 166"/>
            <p:cNvSpPr/>
            <p:nvPr/>
          </p:nvSpPr>
          <p:spPr>
            <a:xfrm>
              <a:off x="461644" y="2806880"/>
              <a:ext cx="280962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40.7’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555162" y="3244522"/>
              <a:ext cx="173514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42.0’ on March 22</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nd</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188" name="Rectangle 187"/>
          <p:cNvSpPr/>
          <p:nvPr/>
        </p:nvSpPr>
        <p:spPr>
          <a:xfrm>
            <a:off x="5766141" y="448907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78612" y="1592626"/>
            <a:ext cx="1782600"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569149" y="3523027"/>
            <a:ext cx="1174133" cy="128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26387" y="4690397"/>
            <a:ext cx="1134790" cy="3182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0" y="1151335"/>
            <a:ext cx="3583673" cy="949779"/>
            <a:chOff x="720724" y="1221920"/>
            <a:chExt cx="2957617"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37.6’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 </a:t>
              </a: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697005" y="1674688"/>
              <a:ext cx="198133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grpSp>
        <p:nvGrpSpPr>
          <p:cNvPr id="294" name="Group 293"/>
          <p:cNvGrpSpPr/>
          <p:nvPr/>
        </p:nvGrpSpPr>
        <p:grpSpPr>
          <a:xfrm>
            <a:off x="7780943" y="2168274"/>
            <a:ext cx="3661907"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44.5’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835164" y="1664192"/>
              <a:ext cx="208195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and remaining above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a:t>
              </a:r>
            </a:p>
          </p:txBody>
        </p:sp>
      </p:grpSp>
      <p:grpSp>
        <p:nvGrpSpPr>
          <p:cNvPr id="327" name="Group 326"/>
          <p:cNvGrpSpPr/>
          <p:nvPr/>
        </p:nvGrpSpPr>
        <p:grpSpPr>
          <a:xfrm>
            <a:off x="7631131" y="3187337"/>
            <a:ext cx="3670470"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44.6’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279909" cy="949779"/>
            <a:chOff x="461644" y="2806880"/>
            <a:chExt cx="2772132"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12.3’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549756" y="322097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at 13.0’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March 25</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66" name="Group 365"/>
          <p:cNvGrpSpPr/>
          <p:nvPr/>
        </p:nvGrpSpPr>
        <p:grpSpPr>
          <a:xfrm>
            <a:off x="1285346" y="5279320"/>
            <a:ext cx="3079181" cy="949779"/>
            <a:chOff x="461644" y="2806880"/>
            <a:chExt cx="2769152"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32.8’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546776" y="324482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34.5’ on March 24</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Morganza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373586" y="5346212"/>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959961" y="3638939"/>
            <a:ext cx="210917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46.0’</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Saturday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431581" y="1566442"/>
            <a:ext cx="238877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Crested and falling below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on Thursday</a:t>
            </a:r>
          </a:p>
        </p:txBody>
      </p:sp>
      <p:pic>
        <p:nvPicPr>
          <p:cNvPr id="158" name="Picture 3">
            <a:extLst>
              <a:ext uri="{FF2B5EF4-FFF2-40B4-BE49-F238E27FC236}">
                <a16:creationId xmlns:a16="http://schemas.microsoft.com/office/drawing/2014/main" id="{09146241-6557-4B28-AAC2-9C217075F76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0139" y="364212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3">
            <a:extLst>
              <a:ext uri="{FF2B5EF4-FFF2-40B4-BE49-F238E27FC236}">
                <a16:creationId xmlns:a16="http://schemas.microsoft.com/office/drawing/2014/main" id="{4AE77E84-312A-4EC9-8128-54CCF9F81A9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456" y="471078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4" name="Picture 3">
            <a:extLst>
              <a:ext uri="{FF2B5EF4-FFF2-40B4-BE49-F238E27FC236}">
                <a16:creationId xmlns:a16="http://schemas.microsoft.com/office/drawing/2014/main" id="{CA1830A5-29A0-4181-AAF4-194C59A31BA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960" y="576696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3" name="Picture 3">
            <a:extLst>
              <a:ext uri="{FF2B5EF4-FFF2-40B4-BE49-F238E27FC236}">
                <a16:creationId xmlns:a16="http://schemas.microsoft.com/office/drawing/2014/main" id="{D79278C1-AEB3-4F24-8211-A78E51B62E1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14492" y="3672176"/>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4" name="Picture 3">
            <a:extLst>
              <a:ext uri="{FF2B5EF4-FFF2-40B4-BE49-F238E27FC236}">
                <a16:creationId xmlns:a16="http://schemas.microsoft.com/office/drawing/2014/main" id="{48AEF1B3-40E2-423F-AE77-C4F07CEA8CE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51627" y="473463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5" name="Picture 3">
            <a:extLst>
              <a:ext uri="{FF2B5EF4-FFF2-40B4-BE49-F238E27FC236}">
                <a16:creationId xmlns:a16="http://schemas.microsoft.com/office/drawing/2014/main" id="{477FC814-F0CC-4E57-A403-A4977C37008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13534" y="571605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8" name="Picture 2">
            <a:extLst>
              <a:ext uri="{FF2B5EF4-FFF2-40B4-BE49-F238E27FC236}">
                <a16:creationId xmlns:a16="http://schemas.microsoft.com/office/drawing/2014/main" id="{99B23B4D-05E5-4E2D-9365-891259FEDDD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68936" y="1666203"/>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7" name="Picture 2">
            <a:extLst>
              <a:ext uri="{FF2B5EF4-FFF2-40B4-BE49-F238E27FC236}">
                <a16:creationId xmlns:a16="http://schemas.microsoft.com/office/drawing/2014/main" id="{6ECBE2F9-AABB-4B0F-9BEE-5D5246A08A7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07260" y="1635025"/>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9" name="Picture 148">
            <a:extLst>
              <a:ext uri="{FF2B5EF4-FFF2-40B4-BE49-F238E27FC236}">
                <a16:creationId xmlns:a16="http://schemas.microsoft.com/office/drawing/2014/main" id="{AAF32B2E-A855-4A84-991C-3322120F20A8}"/>
              </a:ext>
            </a:extLst>
          </p:cNvPr>
          <p:cNvPicPr>
            <a:picLocks noChangeAspect="1"/>
          </p:cNvPicPr>
          <p:nvPr/>
        </p:nvPicPr>
        <p:blipFill rotWithShape="1">
          <a:blip r:embed="rId8"/>
          <a:srcRect t="-1" b="13987"/>
          <a:stretch/>
        </p:blipFill>
        <p:spPr>
          <a:xfrm>
            <a:off x="2278292" y="2623050"/>
            <a:ext cx="443581" cy="399049"/>
          </a:xfrm>
          <a:prstGeom prst="rect">
            <a:avLst/>
          </a:prstGeom>
        </p:spPr>
      </p:pic>
      <p:pic>
        <p:nvPicPr>
          <p:cNvPr id="150" name="Picture 2">
            <a:extLst>
              <a:ext uri="{FF2B5EF4-FFF2-40B4-BE49-F238E27FC236}">
                <a16:creationId xmlns:a16="http://schemas.microsoft.com/office/drawing/2014/main" id="{C3AC8096-82BC-4C33-9C54-623B3E9C31E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62334" y="2693267"/>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12508</TotalTime>
  <Words>546</Words>
  <Application>Microsoft Office PowerPoint</Application>
  <PresentationFormat>Widescreen</PresentationFormat>
  <Paragraphs>74</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588</cp:revision>
  <cp:lastPrinted>2019-06-25T17:36:27Z</cp:lastPrinted>
  <dcterms:created xsi:type="dcterms:W3CDTF">2019-02-26T19:21:25Z</dcterms:created>
  <dcterms:modified xsi:type="dcterms:W3CDTF">2021-03-16T18:33:37Z</dcterms:modified>
</cp:coreProperties>
</file>