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033" autoAdjust="0"/>
    <p:restoredTop sz="94660"/>
  </p:normalViewPr>
  <p:slideViewPr>
    <p:cSldViewPr snapToGrid="0">
      <p:cViewPr varScale="1">
        <p:scale>
          <a:sx n="110" d="100"/>
          <a:sy n="110" d="100"/>
        </p:scale>
        <p:origin x="108"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4/9/2021</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4/9/2021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4/9/2021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4/9/2021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4/9/2021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4/9/2021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4/9/2021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4/9/2021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4/9/2021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4/9/2021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4/9/2021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4/9/2021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4/9/2021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4/9/2021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4/9/2021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4/9/2021</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4/9/2021</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568045" cy="615553"/>
          </a:xfrm>
          <a:prstGeom prst="rect">
            <a:avLst/>
          </a:prstGeom>
        </p:spPr>
        <p:txBody>
          <a:bodyPr wrap="none">
            <a:spAutoFit/>
          </a:bodyPr>
          <a:lstStyle/>
          <a:p>
            <a:r>
              <a:rPr lang="en-US" sz="1700" b="1" dirty="0">
                <a:solidFill>
                  <a:prstClr val="white"/>
                </a:solidFill>
              </a:rPr>
              <a:t>LMRFC Forecasts Issued Morning of April 9, 2021</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10486" y="1119744"/>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10486" y="3311142"/>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10486" y="2167082"/>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6" name="Oval 25">
            <a:extLst>
              <a:ext uri="{FF2B5EF4-FFF2-40B4-BE49-F238E27FC236}">
                <a16:creationId xmlns:a16="http://schemas.microsoft.com/office/drawing/2014/main" id="{561183C4-AE78-4B61-9EF0-7FCC8D8047E0}"/>
              </a:ext>
            </a:extLst>
          </p:cNvPr>
          <p:cNvSpPr/>
          <p:nvPr/>
        </p:nvSpPr>
        <p:spPr>
          <a:xfrm>
            <a:off x="211793" y="4119846"/>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589631" y="996845"/>
            <a:ext cx="11330408" cy="3693319"/>
          </a:xfrm>
          <a:prstGeom prst="rect">
            <a:avLst/>
          </a:prstGeom>
          <a:noFill/>
        </p:spPr>
        <p:txBody>
          <a:bodyPr wrap="square" rtlCol="0">
            <a:spAutoFit/>
          </a:bodyPr>
          <a:lstStyle/>
          <a:p>
            <a:r>
              <a:rPr lang="en-US" dirty="0">
                <a:solidFill>
                  <a:prstClr val="black"/>
                </a:solidFill>
              </a:rPr>
              <a:t>All locations have crested on the lower Mississippi River.  Tonight through Saturday morning, heavy rain will occur over parts of Louisiana and Mississippi with forecast amounts of 1 to 3 inches.  Where the heavier rain bands setup, some locations from Helena, AR downstream to New Orleans, LA could have some temporary rises of a few tenths.   </a:t>
            </a:r>
          </a:p>
          <a:p>
            <a:endParaRPr lang="en-US" dirty="0">
              <a:solidFill>
                <a:prstClr val="black"/>
              </a:solidFill>
            </a:endParaRPr>
          </a:p>
          <a:p>
            <a:r>
              <a:rPr lang="en-US" dirty="0">
                <a:solidFill>
                  <a:prstClr val="black"/>
                </a:solidFill>
              </a:rPr>
              <a:t>Falls of ½ to 1 foot are occurring on the lower Mississippi River from New Madrid, MO to Osceola, AR.  The falls should continue downstream and approach Arkansas City, AR by early next week.  Minor flooding will end at Caruthersville, MO downstream to Greenville, MS by the middle of next week. </a:t>
            </a:r>
          </a:p>
          <a:p>
            <a:endParaRPr lang="en-US" dirty="0">
              <a:solidFill>
                <a:prstClr val="black"/>
              </a:solidFill>
            </a:endParaRPr>
          </a:p>
          <a:p>
            <a:r>
              <a:rPr lang="en-US" dirty="0">
                <a:solidFill>
                  <a:prstClr val="black"/>
                </a:solidFill>
              </a:rPr>
              <a:t>Minor to isolated moderate flooding will continue on the lower Mississippi River from Vicksburg, MS downstream to Baton Rouge, LA over the next 1 to 3 weeks.  </a:t>
            </a:r>
          </a:p>
          <a:p>
            <a:endParaRPr lang="en-US" dirty="0">
              <a:solidFill>
                <a:prstClr val="black"/>
              </a:solidFill>
            </a:endParaRPr>
          </a:p>
          <a:p>
            <a:r>
              <a:rPr lang="en-US" dirty="0">
                <a:solidFill>
                  <a:prstClr val="black"/>
                </a:solidFill>
              </a:rPr>
              <a:t>The 16 day future rainfall guidance is not showing any additional rises over the next month but it is showing reductions on the falls starting after a week through the first week of May. </a:t>
            </a: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April 9 2021 @  12:00 pm CDT</a:t>
            </a:r>
          </a:p>
        </p:txBody>
      </p:sp>
      <p:grpSp>
        <p:nvGrpSpPr>
          <p:cNvPr id="52" name="Group 51"/>
          <p:cNvGrpSpPr/>
          <p:nvPr/>
        </p:nvGrpSpPr>
        <p:grpSpPr>
          <a:xfrm>
            <a:off x="1207808" y="1117736"/>
            <a:ext cx="3796304"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33.7’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172256" y="2153455"/>
            <a:ext cx="3566264" cy="1091723"/>
            <a:chOff x="461644" y="2806880"/>
            <a:chExt cx="2879543" cy="1091723"/>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31.5’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481791" y="3252272"/>
              <a:ext cx="1772874" cy="646331"/>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Crested and falling below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on Tuesday</a:t>
              </a:r>
            </a:p>
          </p:txBody>
        </p:sp>
      </p:grpSp>
      <p:grpSp>
        <p:nvGrpSpPr>
          <p:cNvPr id="128" name="Group 127"/>
          <p:cNvGrpSpPr/>
          <p:nvPr/>
        </p:nvGrpSpPr>
        <p:grpSpPr>
          <a:xfrm>
            <a:off x="418011" y="4201425"/>
            <a:ext cx="3901573" cy="1109697"/>
            <a:chOff x="461644" y="2806880"/>
            <a:chExt cx="2820889" cy="1109697"/>
          </a:xfrm>
        </p:grpSpPr>
        <p:sp>
          <p:nvSpPr>
            <p:cNvPr id="129" name="Rounded Rectangle 128"/>
            <p:cNvSpPr/>
            <p:nvPr/>
          </p:nvSpPr>
          <p:spPr>
            <a:xfrm>
              <a:off x="461644" y="2806880"/>
              <a:ext cx="275449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52.3’  </a:t>
              </a:r>
              <a:r>
                <a:rPr lang="en-US" sz="1200" b="1" dirty="0">
                  <a:solidFill>
                    <a:srgbClr val="FF0000"/>
                  </a:solidFill>
                  <a:effectLst>
                    <a:outerShdw blurRad="38100" dist="38100" dir="2700000" algn="tl">
                      <a:srgbClr val="000000">
                        <a:alpha val="43137"/>
                      </a:srgbClr>
                    </a:outerShdw>
                  </a:effectLst>
                  <a:latin typeface="Arial Narrow" panose="020B0606020202030204" pitchFamily="34" charset="0"/>
                </a:rPr>
                <a:t>MODERATE</a:t>
              </a: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335956" y="3270246"/>
              <a:ext cx="1946577" cy="646331"/>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Cresting and remaining in </a:t>
              </a:r>
              <a:r>
                <a:rPr lang="en-US" sz="1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MODERATE </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712709" y="3136793"/>
            <a:ext cx="3966342" cy="972428"/>
            <a:chOff x="444731" y="2784231"/>
            <a:chExt cx="3156334"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37.0’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431245" y="3238089"/>
              <a:ext cx="2150362"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Cresting for a couple of days then falling below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 </a:t>
              </a:r>
              <a:r>
                <a:rPr lang="en-US" sz="1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on Monday  </a:t>
              </a:r>
            </a:p>
          </p:txBody>
        </p:sp>
      </p:grpSp>
      <p:grpSp>
        <p:nvGrpSpPr>
          <p:cNvPr id="166" name="Group 165"/>
          <p:cNvGrpSpPr/>
          <p:nvPr/>
        </p:nvGrpSpPr>
        <p:grpSpPr>
          <a:xfrm>
            <a:off x="7426917" y="4227149"/>
            <a:ext cx="3624242" cy="1100973"/>
            <a:chOff x="461644" y="2806880"/>
            <a:chExt cx="2809626" cy="1100973"/>
          </a:xfrm>
        </p:grpSpPr>
        <p:sp>
          <p:nvSpPr>
            <p:cNvPr id="167" name="Rounded Rectangle 166"/>
            <p:cNvSpPr/>
            <p:nvPr/>
          </p:nvSpPr>
          <p:spPr>
            <a:xfrm>
              <a:off x="461644" y="2806880"/>
              <a:ext cx="2809626"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44.8’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426543" y="3261522"/>
              <a:ext cx="1735148" cy="646331"/>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Cresting and remaining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a:t>
              </a:r>
            </a:p>
          </p:txBody>
        </p:sp>
      </p:grpSp>
      <p:sp>
        <p:nvSpPr>
          <p:cNvPr id="188" name="Rectangle 187"/>
          <p:cNvSpPr/>
          <p:nvPr/>
        </p:nvSpPr>
        <p:spPr>
          <a:xfrm>
            <a:off x="5766141" y="4489077"/>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78612" y="1592626"/>
            <a:ext cx="1782600"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778612" y="2689637"/>
            <a:ext cx="1519017" cy="138480"/>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697412" y="3532696"/>
            <a:ext cx="1045870" cy="319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326387" y="4690397"/>
            <a:ext cx="1134790" cy="31820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0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0" y="1151335"/>
            <a:ext cx="3583673" cy="949779"/>
            <a:chOff x="720724" y="1221920"/>
            <a:chExt cx="2957617" cy="949779"/>
          </a:xfrm>
        </p:grpSpPr>
        <p:sp>
          <p:nvSpPr>
            <p:cNvPr id="272" name="Rounded Rectangle 271"/>
            <p:cNvSpPr/>
            <p:nvPr/>
          </p:nvSpPr>
          <p:spPr>
            <a:xfrm>
              <a:off x="720724" y="1221920"/>
              <a:ext cx="287679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33.6’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 </a:t>
              </a: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697005" y="1674688"/>
              <a:ext cx="198133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below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 </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 tomorrow</a:t>
              </a:r>
            </a:p>
          </p:txBody>
        </p:sp>
      </p:grpSp>
      <p:grpSp>
        <p:nvGrpSpPr>
          <p:cNvPr id="294" name="Group 293"/>
          <p:cNvGrpSpPr/>
          <p:nvPr/>
        </p:nvGrpSpPr>
        <p:grpSpPr>
          <a:xfrm>
            <a:off x="7780943" y="2168274"/>
            <a:ext cx="3661907" cy="949779"/>
            <a:chOff x="720722" y="1221920"/>
            <a:chExt cx="3259283"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42.6’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1786123" y="1691701"/>
              <a:ext cx="208195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Falling below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on Sunday</a:t>
              </a:r>
            </a:p>
          </p:txBody>
        </p:sp>
      </p:grpSp>
      <p:grpSp>
        <p:nvGrpSpPr>
          <p:cNvPr id="327" name="Group 326"/>
          <p:cNvGrpSpPr/>
          <p:nvPr/>
        </p:nvGrpSpPr>
        <p:grpSpPr>
          <a:xfrm>
            <a:off x="7631130" y="3187337"/>
            <a:ext cx="4108024"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48.0’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3605690" cy="949779"/>
            <a:chOff x="461644" y="2806880"/>
            <a:chExt cx="2696081" cy="949779"/>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14.6’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335668" y="3218867"/>
              <a:ext cx="182205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Cresting with tidal fluctuations over the next few days</a:t>
              </a:r>
            </a:p>
          </p:txBody>
        </p:sp>
      </p:grpSp>
      <p:grpSp>
        <p:nvGrpSpPr>
          <p:cNvPr id="366" name="Group 365"/>
          <p:cNvGrpSpPr/>
          <p:nvPr/>
        </p:nvGrpSpPr>
        <p:grpSpPr>
          <a:xfrm>
            <a:off x="296702" y="5279320"/>
            <a:ext cx="3955097" cy="949779"/>
            <a:chOff x="461644" y="2806880"/>
            <a:chExt cx="2685415"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38.0’  </a:t>
              </a:r>
              <a:r>
                <a:rPr lang="en-US" sz="1200" b="1" dirty="0">
                  <a:solidFill>
                    <a:srgbClr val="FF0000"/>
                  </a:solidFill>
                  <a:effectLst>
                    <a:outerShdw blurRad="38100" dist="38100" dir="2700000" algn="tl">
                      <a:srgbClr val="000000">
                        <a:alpha val="43137"/>
                      </a:srgbClr>
                    </a:outerShdw>
                  </a:effectLst>
                  <a:latin typeface="Arial Narrow" panose="020B0606020202030204" pitchFamily="34" charset="0"/>
                </a:rPr>
                <a:t>MODERATE</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300288" y="3269128"/>
              <a:ext cx="1795189"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Cresting and remaining near  </a:t>
              </a:r>
              <a:r>
                <a:rPr lang="en-US" sz="1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MODERATE</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5 days</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Morganza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2" name="5-Point Star 162">
            <a:extLst>
              <a:ext uri="{FF2B5EF4-FFF2-40B4-BE49-F238E27FC236}">
                <a16:creationId xmlns:a16="http://schemas.microsoft.com/office/drawing/2014/main" id="{C0AE10ED-BA35-4628-9452-AAE5B61E7897}"/>
              </a:ext>
            </a:extLst>
          </p:cNvPr>
          <p:cNvSpPr/>
          <p:nvPr/>
        </p:nvSpPr>
        <p:spPr>
          <a:xfrm>
            <a:off x="5373586" y="5346212"/>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9004201" y="3624409"/>
            <a:ext cx="2686302"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Cresting for a couple of days then falling below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on Sunday </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431581" y="1566442"/>
            <a:ext cx="238877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Crested and falling below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on Saturday</a:t>
            </a:r>
          </a:p>
        </p:txBody>
      </p:sp>
      <p:pic>
        <p:nvPicPr>
          <p:cNvPr id="150" name="Picture 2">
            <a:extLst>
              <a:ext uri="{FF2B5EF4-FFF2-40B4-BE49-F238E27FC236}">
                <a16:creationId xmlns:a16="http://schemas.microsoft.com/office/drawing/2014/main" id="{01A56B4B-45C3-4732-BA24-F73A12E5E16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81620" y="1621576"/>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5" name="Picture 2">
            <a:extLst>
              <a:ext uri="{FF2B5EF4-FFF2-40B4-BE49-F238E27FC236}">
                <a16:creationId xmlns:a16="http://schemas.microsoft.com/office/drawing/2014/main" id="{9EB2BDC5-3CF6-4B80-9386-DC511E35DB8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86926" y="1646033"/>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7" name="Picture 2">
            <a:extLst>
              <a:ext uri="{FF2B5EF4-FFF2-40B4-BE49-F238E27FC236}">
                <a16:creationId xmlns:a16="http://schemas.microsoft.com/office/drawing/2014/main" id="{7E52FB99-7669-4C74-B723-CFBA4BC6B88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61618" y="2692729"/>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0" name="Picture 159">
            <a:extLst>
              <a:ext uri="{FF2B5EF4-FFF2-40B4-BE49-F238E27FC236}">
                <a16:creationId xmlns:a16="http://schemas.microsoft.com/office/drawing/2014/main" id="{EF09C881-7931-4BD7-AC50-B6D4C39C2466}"/>
              </a:ext>
            </a:extLst>
          </p:cNvPr>
          <p:cNvPicPr>
            <a:picLocks noChangeAspect="1"/>
          </p:cNvPicPr>
          <p:nvPr/>
        </p:nvPicPr>
        <p:blipFill rotWithShape="1">
          <a:blip r:embed="rId7"/>
          <a:srcRect t="-1" b="13987"/>
          <a:stretch/>
        </p:blipFill>
        <p:spPr>
          <a:xfrm>
            <a:off x="8346296" y="5731544"/>
            <a:ext cx="443581" cy="399049"/>
          </a:xfrm>
          <a:prstGeom prst="rect">
            <a:avLst/>
          </a:prstGeom>
        </p:spPr>
      </p:pic>
      <p:pic>
        <p:nvPicPr>
          <p:cNvPr id="145" name="Picture 2">
            <a:extLst>
              <a:ext uri="{FF2B5EF4-FFF2-40B4-BE49-F238E27FC236}">
                <a16:creationId xmlns:a16="http://schemas.microsoft.com/office/drawing/2014/main" id="{C5679050-04CA-42A6-A2DB-6C0A7D95EE5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88210" y="2601853"/>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7" name="Picture 146">
            <a:extLst>
              <a:ext uri="{FF2B5EF4-FFF2-40B4-BE49-F238E27FC236}">
                <a16:creationId xmlns:a16="http://schemas.microsoft.com/office/drawing/2014/main" id="{310967A0-D75F-413D-A524-8D8CE5421481}"/>
              </a:ext>
            </a:extLst>
          </p:cNvPr>
          <p:cNvPicPr>
            <a:picLocks noChangeAspect="1"/>
          </p:cNvPicPr>
          <p:nvPr/>
        </p:nvPicPr>
        <p:blipFill rotWithShape="1">
          <a:blip r:embed="rId7"/>
          <a:srcRect t="-1" b="13987"/>
          <a:stretch/>
        </p:blipFill>
        <p:spPr>
          <a:xfrm>
            <a:off x="1123829" y="4680520"/>
            <a:ext cx="443581" cy="399049"/>
          </a:xfrm>
          <a:prstGeom prst="rect">
            <a:avLst/>
          </a:prstGeom>
        </p:spPr>
      </p:pic>
      <p:pic>
        <p:nvPicPr>
          <p:cNvPr id="151" name="Picture 150">
            <a:extLst>
              <a:ext uri="{FF2B5EF4-FFF2-40B4-BE49-F238E27FC236}">
                <a16:creationId xmlns:a16="http://schemas.microsoft.com/office/drawing/2014/main" id="{D9F2BFD1-25F7-46F8-9B63-F469ECB0A003}"/>
              </a:ext>
            </a:extLst>
          </p:cNvPr>
          <p:cNvPicPr>
            <a:picLocks noChangeAspect="1"/>
          </p:cNvPicPr>
          <p:nvPr/>
        </p:nvPicPr>
        <p:blipFill rotWithShape="1">
          <a:blip r:embed="rId7"/>
          <a:srcRect t="-1" b="13987"/>
          <a:stretch/>
        </p:blipFill>
        <p:spPr>
          <a:xfrm>
            <a:off x="1048329" y="5772875"/>
            <a:ext cx="443581" cy="399049"/>
          </a:xfrm>
          <a:prstGeom prst="rect">
            <a:avLst/>
          </a:prstGeom>
        </p:spPr>
      </p:pic>
      <p:pic>
        <p:nvPicPr>
          <p:cNvPr id="159" name="Picture 158">
            <a:extLst>
              <a:ext uri="{FF2B5EF4-FFF2-40B4-BE49-F238E27FC236}">
                <a16:creationId xmlns:a16="http://schemas.microsoft.com/office/drawing/2014/main" id="{5D4F7F4C-FAA5-4810-B77C-109C40C1BFF1}"/>
              </a:ext>
            </a:extLst>
          </p:cNvPr>
          <p:cNvPicPr>
            <a:picLocks noChangeAspect="1"/>
          </p:cNvPicPr>
          <p:nvPr/>
        </p:nvPicPr>
        <p:blipFill rotWithShape="1">
          <a:blip r:embed="rId7"/>
          <a:srcRect t="-1" b="13987"/>
          <a:stretch/>
        </p:blipFill>
        <p:spPr>
          <a:xfrm>
            <a:off x="8184611" y="4711758"/>
            <a:ext cx="443581" cy="399049"/>
          </a:xfrm>
          <a:prstGeom prst="rect">
            <a:avLst/>
          </a:prstGeom>
        </p:spPr>
      </p:pic>
      <p:pic>
        <p:nvPicPr>
          <p:cNvPr id="161" name="Picture 160">
            <a:extLst>
              <a:ext uri="{FF2B5EF4-FFF2-40B4-BE49-F238E27FC236}">
                <a16:creationId xmlns:a16="http://schemas.microsoft.com/office/drawing/2014/main" id="{50DA4D76-3D10-4CD6-8A85-4F942FFA76B3}"/>
              </a:ext>
            </a:extLst>
          </p:cNvPr>
          <p:cNvPicPr>
            <a:picLocks noChangeAspect="1"/>
          </p:cNvPicPr>
          <p:nvPr/>
        </p:nvPicPr>
        <p:blipFill rotWithShape="1">
          <a:blip r:embed="rId7"/>
          <a:srcRect t="-1" b="13987"/>
          <a:stretch/>
        </p:blipFill>
        <p:spPr>
          <a:xfrm>
            <a:off x="1442482" y="3625565"/>
            <a:ext cx="443581" cy="399049"/>
          </a:xfrm>
          <a:prstGeom prst="rect">
            <a:avLst/>
          </a:prstGeom>
        </p:spPr>
      </p:pic>
      <p:pic>
        <p:nvPicPr>
          <p:cNvPr id="164" name="Picture 163">
            <a:extLst>
              <a:ext uri="{FF2B5EF4-FFF2-40B4-BE49-F238E27FC236}">
                <a16:creationId xmlns:a16="http://schemas.microsoft.com/office/drawing/2014/main" id="{0628022B-D35D-4508-B3AD-61BD4DAAECF8}"/>
              </a:ext>
            </a:extLst>
          </p:cNvPr>
          <p:cNvPicPr>
            <a:picLocks noChangeAspect="1"/>
          </p:cNvPicPr>
          <p:nvPr/>
        </p:nvPicPr>
        <p:blipFill rotWithShape="1">
          <a:blip r:embed="rId7"/>
          <a:srcRect t="-1" b="13987"/>
          <a:stretch/>
        </p:blipFill>
        <p:spPr>
          <a:xfrm>
            <a:off x="8433663" y="3663801"/>
            <a:ext cx="443581" cy="399049"/>
          </a:xfrm>
          <a:prstGeom prst="rect">
            <a:avLst/>
          </a:prstGeom>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13611</TotalTime>
  <Words>463</Words>
  <Application>Microsoft Office PowerPoint</Application>
  <PresentationFormat>Widescreen</PresentationFormat>
  <Paragraphs>68</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654</cp:revision>
  <cp:lastPrinted>2019-06-25T17:36:27Z</cp:lastPrinted>
  <dcterms:created xsi:type="dcterms:W3CDTF">2019-02-26T19:21:25Z</dcterms:created>
  <dcterms:modified xsi:type="dcterms:W3CDTF">2021-04-09T16:30:27Z</dcterms:modified>
</cp:coreProperties>
</file>