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4/6/2021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4/6/2021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68045" cy="615553"/>
          </a:xfrm>
          <a:prstGeom prst="rect">
            <a:avLst/>
          </a:prstGeom>
        </p:spPr>
        <p:txBody>
          <a:bodyPr wrap="none">
            <a:spAutoFit/>
          </a:bodyPr>
          <a:lstStyle/>
          <a:p>
            <a:r>
              <a:rPr lang="en-US" sz="1700" b="1" dirty="0">
                <a:solidFill>
                  <a:prstClr val="white"/>
                </a:solidFill>
              </a:rPr>
              <a:t>LMRFC Forecasts Issued Morning of April 6,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6" y="11197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2142" y="300599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6" y="216708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5865" y="384490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996845"/>
            <a:ext cx="11330408" cy="4801314"/>
          </a:xfrm>
          <a:prstGeom prst="rect">
            <a:avLst/>
          </a:prstGeom>
          <a:noFill/>
        </p:spPr>
        <p:txBody>
          <a:bodyPr wrap="square" rtlCol="0">
            <a:spAutoFit/>
          </a:bodyPr>
          <a:lstStyle/>
          <a:p>
            <a:r>
              <a:rPr lang="en-US" dirty="0">
                <a:solidFill>
                  <a:prstClr val="black"/>
                </a:solidFill>
              </a:rPr>
              <a:t>Dry weather over the past several days is allowing most locations on the lower Ohio and lower Mississippi Rivers to reach crest and start to recede.  Minor rises are only occurring from Memphis, TN downstream to Helena, AR and the rises should end over the next couple of days.  </a:t>
            </a:r>
          </a:p>
          <a:p>
            <a:endParaRPr lang="en-US" dirty="0">
              <a:solidFill>
                <a:prstClr val="black"/>
              </a:solidFill>
            </a:endParaRPr>
          </a:p>
          <a:p>
            <a:r>
              <a:rPr lang="en-US" dirty="0">
                <a:solidFill>
                  <a:prstClr val="black"/>
                </a:solidFill>
              </a:rPr>
              <a:t>Minor to isolated moderate flooding continues on the lower Ohio and lower Mississippi Rivers but all locations from Cairo, IL downstream to Greenville, MS should be below flood stage by early next week. </a:t>
            </a:r>
          </a:p>
          <a:p>
            <a:endParaRPr lang="en-US" dirty="0">
              <a:solidFill>
                <a:prstClr val="black"/>
              </a:solidFill>
            </a:endParaRPr>
          </a:p>
          <a:p>
            <a:r>
              <a:rPr lang="en-US" dirty="0">
                <a:solidFill>
                  <a:prstClr val="black"/>
                </a:solidFill>
              </a:rPr>
              <a:t>Minor to isolated moderate flooding will continue on the lower Mississippi River from Vicksburg, MS to Baton Rouge, LA.  All locations are receding and flooding should end over the next 2 to 3 weeks. </a:t>
            </a:r>
          </a:p>
          <a:p>
            <a:endParaRPr lang="en-US" dirty="0">
              <a:solidFill>
                <a:prstClr val="black"/>
              </a:solidFill>
            </a:endParaRPr>
          </a:p>
          <a:p>
            <a:r>
              <a:rPr lang="en-US" dirty="0">
                <a:solidFill>
                  <a:prstClr val="black"/>
                </a:solidFill>
              </a:rPr>
              <a:t>The lower Mississippi River Valley will start to get into a wetter pattern this week.  Right now, the axis of heavy rain is confined to Louisiana and Mississippi and amounts of 2 to 4 inches are forecast during the next week.  Where heavier rain bands setup, some locations on the lower Mississippi River could have some temporary rises of a few tenths but the overall trend will be for receding river conditions over the next few weeks. </a:t>
            </a:r>
          </a:p>
          <a:p>
            <a:endParaRPr lang="en-US" dirty="0">
              <a:solidFill>
                <a:prstClr val="black"/>
              </a:solidFill>
            </a:endParaRPr>
          </a:p>
          <a:p>
            <a:r>
              <a:rPr lang="en-US" dirty="0">
                <a:solidFill>
                  <a:prstClr val="black"/>
                </a:solidFill>
              </a:rPr>
              <a:t>The 16 day future rainfall guidance is not showing any additional rises or crests over the next month but it is showing some reductions on the falls in the 3 to 4 week time period.  </a:t>
            </a:r>
          </a:p>
        </p:txBody>
      </p:sp>
      <p:sp>
        <p:nvSpPr>
          <p:cNvPr id="16" name="Oval 15">
            <a:extLst>
              <a:ext uri="{FF2B5EF4-FFF2-40B4-BE49-F238E27FC236}">
                <a16:creationId xmlns:a16="http://schemas.microsoft.com/office/drawing/2014/main" id="{159A50C5-FA4F-405E-B2EC-4BDBCE3524AC}"/>
              </a:ext>
            </a:extLst>
          </p:cNvPr>
          <p:cNvSpPr/>
          <p:nvPr/>
        </p:nvSpPr>
        <p:spPr>
          <a:xfrm>
            <a:off x="210486" y="520653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6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34.9’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571980" y="3269811"/>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31.7’ this evening</a:t>
              </a:r>
            </a:p>
          </p:txBody>
        </p:sp>
      </p:grpSp>
      <p:grpSp>
        <p:nvGrpSpPr>
          <p:cNvPr id="128" name="Group 127"/>
          <p:cNvGrpSpPr/>
          <p:nvPr/>
        </p:nvGrpSpPr>
        <p:grpSpPr>
          <a:xfrm>
            <a:off x="418011" y="4201425"/>
            <a:ext cx="3901573" cy="1109697"/>
            <a:chOff x="461644" y="2806880"/>
            <a:chExt cx="2820889" cy="1109697"/>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52.3’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35956" y="3270246"/>
              <a:ext cx="1946577"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13694" y="3136793"/>
            <a:ext cx="3398796" cy="972428"/>
            <a:chOff x="444731" y="2784231"/>
            <a:chExt cx="3264109"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58478" y="3324376"/>
              <a:ext cx="215036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today </a:t>
              </a:r>
            </a:p>
          </p:txBody>
        </p:sp>
      </p:grpSp>
      <p:grpSp>
        <p:nvGrpSpPr>
          <p:cNvPr id="166" name="Group 165"/>
          <p:cNvGrpSpPr/>
          <p:nvPr/>
        </p:nvGrpSpPr>
        <p:grpSpPr>
          <a:xfrm>
            <a:off x="7426917" y="4227149"/>
            <a:ext cx="3624242" cy="1100973"/>
            <a:chOff x="461644" y="2806880"/>
            <a:chExt cx="2809626" cy="1100973"/>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44.9’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426543" y="3261522"/>
              <a:ext cx="1735148"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sp>
        <p:nvSpPr>
          <p:cNvPr id="188" name="Rectangle 187"/>
          <p:cNvSpPr/>
          <p:nvPr/>
        </p:nvSpPr>
        <p:spPr>
          <a:xfrm>
            <a:off x="5766141" y="448907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tomorrow</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46.5’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86123" y="1691701"/>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Saturday</a:t>
              </a:r>
            </a:p>
          </p:txBody>
        </p:sp>
      </p:grpSp>
      <p:grpSp>
        <p:nvGrpSpPr>
          <p:cNvPr id="327" name="Group 326"/>
          <p:cNvGrpSpPr/>
          <p:nvPr/>
        </p:nvGrpSpPr>
        <p:grpSpPr>
          <a:xfrm>
            <a:off x="7631131" y="3187337"/>
            <a:ext cx="3670470"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48.2’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14.2’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over the next few days</a:t>
              </a:r>
            </a:p>
          </p:txBody>
        </p:sp>
      </p:grpSp>
      <p:grpSp>
        <p:nvGrpSpPr>
          <p:cNvPr id="366" name="Group 365"/>
          <p:cNvGrpSpPr/>
          <p:nvPr/>
        </p:nvGrpSpPr>
        <p:grpSpPr>
          <a:xfrm>
            <a:off x="636626" y="5279320"/>
            <a:ext cx="3615173" cy="949779"/>
            <a:chOff x="461644" y="2806880"/>
            <a:chExt cx="268541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37.8’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412611" y="3252546"/>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66546" y="3658203"/>
            <a:ext cx="210917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Thursday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Saturday</a:t>
            </a:r>
          </a:p>
        </p:txBody>
      </p:sp>
      <p:pic>
        <p:nvPicPr>
          <p:cNvPr id="146" name="Picture 3">
            <a:extLst>
              <a:ext uri="{FF2B5EF4-FFF2-40B4-BE49-F238E27FC236}">
                <a16:creationId xmlns:a16="http://schemas.microsoft.com/office/drawing/2014/main" id="{1D4798AF-65CF-448E-A4D5-0F01802C99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329" y="262153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2">
            <a:extLst>
              <a:ext uri="{FF2B5EF4-FFF2-40B4-BE49-F238E27FC236}">
                <a16:creationId xmlns:a16="http://schemas.microsoft.com/office/drawing/2014/main" id="{73EED9CF-765E-4AF5-A427-EE6C83385C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9130" y="360328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2">
            <a:extLst>
              <a:ext uri="{FF2B5EF4-FFF2-40B4-BE49-F238E27FC236}">
                <a16:creationId xmlns:a16="http://schemas.microsoft.com/office/drawing/2014/main" id="{A4CE7AA5-FC2B-49D6-BB57-FFE786FC56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01670" y="37149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2">
            <a:extLst>
              <a:ext uri="{FF2B5EF4-FFF2-40B4-BE49-F238E27FC236}">
                <a16:creationId xmlns:a16="http://schemas.microsoft.com/office/drawing/2014/main" id="{01A56B4B-45C3-4732-BA24-F73A12E5E1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620" y="162157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a:extLst>
              <a:ext uri="{FF2B5EF4-FFF2-40B4-BE49-F238E27FC236}">
                <a16:creationId xmlns:a16="http://schemas.microsoft.com/office/drawing/2014/main" id="{27829886-BE09-4325-A6C4-82D20CCF3B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2163" y="472240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E59CEDD3-B596-487F-80EC-F8CD7B9983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18340" y="577401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2">
            <a:extLst>
              <a:ext uri="{FF2B5EF4-FFF2-40B4-BE49-F238E27FC236}">
                <a16:creationId xmlns:a16="http://schemas.microsoft.com/office/drawing/2014/main" id="{9EB2BDC5-3CF6-4B80-9386-DC511E35DB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86926" y="16460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a:extLst>
              <a:ext uri="{FF2B5EF4-FFF2-40B4-BE49-F238E27FC236}">
                <a16:creationId xmlns:a16="http://schemas.microsoft.com/office/drawing/2014/main" id="{7E52FB99-7669-4C74-B723-CFBA4BC6B8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1618" y="26927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a:extLst>
              <a:ext uri="{FF2B5EF4-FFF2-40B4-BE49-F238E27FC236}">
                <a16:creationId xmlns:a16="http://schemas.microsoft.com/office/drawing/2014/main" id="{BDDEA043-6504-401E-A9DB-C46CF33233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539" y="474713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159">
            <a:extLst>
              <a:ext uri="{FF2B5EF4-FFF2-40B4-BE49-F238E27FC236}">
                <a16:creationId xmlns:a16="http://schemas.microsoft.com/office/drawing/2014/main" id="{EF09C881-7931-4BD7-AC50-B6D4C39C2466}"/>
              </a:ext>
            </a:extLst>
          </p:cNvPr>
          <p:cNvPicPr>
            <a:picLocks noChangeAspect="1"/>
          </p:cNvPicPr>
          <p:nvPr/>
        </p:nvPicPr>
        <p:blipFill rotWithShape="1">
          <a:blip r:embed="rId8"/>
          <a:srcRect t="-1" b="13987"/>
          <a:stretch/>
        </p:blipFill>
        <p:spPr>
          <a:xfrm>
            <a:off x="8365135" y="5704299"/>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13373</TotalTime>
  <Words>510</Words>
  <Application>Microsoft Office PowerPoint</Application>
  <PresentationFormat>Widescreen</PresentationFormat>
  <Paragraphs>70</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646</cp:revision>
  <cp:lastPrinted>2019-06-25T17:36:27Z</cp:lastPrinted>
  <dcterms:created xsi:type="dcterms:W3CDTF">2019-02-26T19:21:25Z</dcterms:created>
  <dcterms:modified xsi:type="dcterms:W3CDTF">2021-04-06T17:01:01Z</dcterms:modified>
</cp:coreProperties>
</file>