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5"/>
  </p:notesMasterIdLst>
  <p:sldIdLst>
    <p:sldId id="313" r:id="rId3"/>
    <p:sldId id="272" r:id="rId4"/>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033" autoAdjust="0"/>
    <p:restoredTop sz="94660"/>
  </p:normalViewPr>
  <p:slideViewPr>
    <p:cSldViewPr snapToGrid="0">
      <p:cViewPr varScale="1">
        <p:scale>
          <a:sx n="110" d="100"/>
          <a:sy n="110" d="100"/>
        </p:scale>
        <p:origin x="114" y="2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3550"/>
          </a:xfrm>
          <a:prstGeom prst="rect">
            <a:avLst/>
          </a:prstGeom>
        </p:spPr>
        <p:txBody>
          <a:bodyPr vert="horz" lIns="91440" tIns="45720" rIns="91440" bIns="45720" rtlCol="0"/>
          <a:lstStyle>
            <a:lvl1pPr algn="r">
              <a:defRPr sz="1200"/>
            </a:lvl1pPr>
          </a:lstStyle>
          <a:p>
            <a:fld id="{0362ED7F-654D-4EC9-985E-136557EAE3F0}" type="datetimeFigureOut">
              <a:rPr lang="en-US" smtClean="0"/>
              <a:t>4/6/2021</a:t>
            </a:fld>
            <a:endParaRPr lang="en-US"/>
          </a:p>
        </p:txBody>
      </p:sp>
      <p:sp>
        <p:nvSpPr>
          <p:cNvPr id="4" name="Slide Image Placeholder 3"/>
          <p:cNvSpPr>
            <a:spLocks noGrp="1" noRot="1" noChangeAspect="1"/>
          </p:cNvSpPr>
          <p:nvPr>
            <p:ph type="sldImg" idx="2"/>
          </p:nvPr>
        </p:nvSpPr>
        <p:spPr>
          <a:xfrm>
            <a:off x="733425" y="1154113"/>
            <a:ext cx="5543550" cy="31178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45000"/>
            <a:ext cx="5607050" cy="3636963"/>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525"/>
            <a:ext cx="3038475" cy="4635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772525"/>
            <a:ext cx="3038475" cy="463550"/>
          </a:xfrm>
          <a:prstGeom prst="rect">
            <a:avLst/>
          </a:prstGeom>
        </p:spPr>
        <p:txBody>
          <a:bodyPr vert="horz" lIns="91440" tIns="45720" rIns="91440" bIns="45720" rtlCol="0" anchor="b"/>
          <a:lstStyle>
            <a:lvl1pPr algn="r">
              <a:defRPr sz="1200"/>
            </a:lvl1pPr>
          </a:lstStyle>
          <a:p>
            <a:fld id="{45109328-657D-40FA-87E9-9AA633775F59}" type="slidenum">
              <a:rPr lang="en-US" smtClean="0"/>
              <a:t>‹#›</a:t>
            </a:fld>
            <a:endParaRPr lang="en-US"/>
          </a:p>
        </p:txBody>
      </p:sp>
    </p:spTree>
    <p:extLst>
      <p:ext uri="{BB962C8B-B14F-4D97-AF65-F5344CB8AC3E}">
        <p14:creationId xmlns:p14="http://schemas.microsoft.com/office/powerpoint/2010/main" val="41938874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4/6/2021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36395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4/6/2021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16350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4/6/2021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267620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4/6/2021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991393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4/6/2021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829476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4/6/2021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710877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4/6/2021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6964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D41456B-A8CB-478B-A352-F1242DFF8E65}" type="datetimeFigureOut">
              <a:rPr lang="en-US" smtClean="0">
                <a:solidFill>
                  <a:prstClr val="black">
                    <a:tint val="75000"/>
                  </a:prstClr>
                </a:solidFill>
              </a:rPr>
              <a:pPr/>
              <a:t>4/6/2021</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151065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D41456B-A8CB-478B-A352-F1242DFF8E65}" type="datetimeFigureOut">
              <a:rPr lang="en-US" smtClean="0">
                <a:solidFill>
                  <a:prstClr val="black">
                    <a:tint val="75000"/>
                  </a:prstClr>
                </a:solidFill>
              </a:rPr>
              <a:pPr/>
              <a:t>4/6/2021</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953217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41456B-A8CB-478B-A352-F1242DFF8E65}" type="datetimeFigureOut">
              <a:rPr lang="en-US" smtClean="0">
                <a:solidFill>
                  <a:prstClr val="black">
                    <a:tint val="75000"/>
                  </a:prstClr>
                </a:solidFill>
              </a:rPr>
              <a:pPr/>
              <a:t>4/6/2021</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771286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4/6/2021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59609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4/6/2021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6448154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4/6/2021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0586838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4/6/2021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9814334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4/6/2021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8181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4/6/2021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21042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4/6/2021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28032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C3A6CEC-291F-4190-95E4-21CA760AC8BC}" type="datetimeFigureOut">
              <a:rPr lang="en-US" smtClean="0">
                <a:solidFill>
                  <a:prstClr val="black">
                    <a:tint val="75000"/>
                  </a:prstClr>
                </a:solidFill>
              </a:rPr>
              <a:pPr/>
              <a:t>4/6/2021</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620802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C3A6CEC-291F-4190-95E4-21CA760AC8BC}" type="datetimeFigureOut">
              <a:rPr lang="en-US" smtClean="0">
                <a:solidFill>
                  <a:prstClr val="black">
                    <a:tint val="75000"/>
                  </a:prstClr>
                </a:solidFill>
              </a:rPr>
              <a:pPr/>
              <a:t>4/6/2021</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48851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3A6CEC-291F-4190-95E4-21CA760AC8BC}" type="datetimeFigureOut">
              <a:rPr lang="en-US" smtClean="0">
                <a:solidFill>
                  <a:prstClr val="black">
                    <a:tint val="75000"/>
                  </a:prstClr>
                </a:solidFill>
              </a:rPr>
              <a:pPr/>
              <a:t>4/6/2021</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23933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4/6/2021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33607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4/6/2021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258419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3A6CEC-291F-4190-95E4-21CA760AC8BC}" type="datetimeFigureOut">
              <a:rPr lang="en-US" smtClean="0">
                <a:solidFill>
                  <a:prstClr val="black">
                    <a:tint val="75000"/>
                  </a:prstClr>
                </a:solidFill>
              </a:rPr>
              <a:pPr/>
              <a:t>4/6/2021</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0677039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0000"/>
            </a:gs>
            <a:gs pos="20000">
              <a:srgbClr val="000040"/>
            </a:gs>
            <a:gs pos="50000">
              <a:srgbClr val="400040"/>
            </a:gs>
            <a:gs pos="75000">
              <a:srgbClr val="8F0040"/>
            </a:gs>
            <a:gs pos="89999">
              <a:srgbClr val="F27300"/>
            </a:gs>
            <a:gs pos="100000">
              <a:srgbClr val="FFBF00"/>
            </a:gs>
          </a:gsLst>
          <a:lin ang="162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41456B-A8CB-478B-A352-F1242DFF8E65}" type="datetimeFigureOut">
              <a:rPr lang="en-US" smtClean="0">
                <a:solidFill>
                  <a:prstClr val="black">
                    <a:tint val="75000"/>
                  </a:prstClr>
                </a:solidFill>
              </a:rPr>
              <a:pPr/>
              <a:t>4/6/2021</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998655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69483" y="369881"/>
            <a:ext cx="9079954" cy="307777"/>
          </a:xfrm>
          <a:prstGeom prst="rect">
            <a:avLst/>
          </a:prstGeom>
          <a:solidFill>
            <a:schemeClr val="accent1">
              <a:lumMod val="60000"/>
              <a:lumOff val="40000"/>
            </a:schemeClr>
          </a:solidFill>
        </p:spPr>
        <p:txBody>
          <a:bodyPr wrap="square" rtlCol="0">
            <a:spAutoFit/>
          </a:bodyPr>
          <a:lstStyle/>
          <a:p>
            <a:endParaRPr lang="en-US" sz="1400" b="1" dirty="0">
              <a:solidFill>
                <a:srgbClr val="9933FF"/>
              </a:solidFill>
            </a:endParaRPr>
          </a:p>
        </p:txBody>
      </p:sp>
      <p:sp>
        <p:nvSpPr>
          <p:cNvPr id="3" name="Rectangle 2"/>
          <p:cNvSpPr/>
          <p:nvPr/>
        </p:nvSpPr>
        <p:spPr>
          <a:xfrm>
            <a:off x="9403805" y="0"/>
            <a:ext cx="2788195" cy="689518"/>
          </a:xfrm>
          <a:prstGeom prst="rect">
            <a:avLst/>
          </a:prstGeom>
          <a:solidFill>
            <a:schemeClr val="tx2"/>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TextBox 3"/>
          <p:cNvSpPr txBox="1"/>
          <p:nvPr/>
        </p:nvSpPr>
        <p:spPr>
          <a:xfrm>
            <a:off x="10110950" y="71255"/>
            <a:ext cx="2133600" cy="584775"/>
          </a:xfrm>
          <a:prstGeom prst="rect">
            <a:avLst/>
          </a:prstGeom>
          <a:noFill/>
        </p:spPr>
        <p:txBody>
          <a:bodyPr wrap="square" rtlCol="0">
            <a:spAutoFit/>
          </a:bodyPr>
          <a:lstStyle/>
          <a:p>
            <a:r>
              <a:rPr lang="en-US" b="1" dirty="0">
                <a:solidFill>
                  <a:prstClr val="white"/>
                </a:solidFill>
              </a:rPr>
              <a:t>Lower Mississippi </a:t>
            </a:r>
          </a:p>
          <a:p>
            <a:r>
              <a:rPr lang="en-US" sz="1400" dirty="0">
                <a:solidFill>
                  <a:prstClr val="white"/>
                </a:solidFill>
              </a:rPr>
              <a:t>RIVER FORECAST CENTER </a:t>
            </a:r>
          </a:p>
        </p:txBody>
      </p:sp>
      <p:pic>
        <p:nvPicPr>
          <p:cNvPr id="5" name="Picture 6" descr="https://upload.wikimedia.org/wikipedia/commons/thumb/f/ff/US-NationalWeatherService-Logo.svg/720px-US-NationalWeatherService-Logo.sv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472205" y="52198"/>
            <a:ext cx="570345" cy="57034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0" y="379320"/>
            <a:ext cx="407875" cy="307777"/>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Rectangle 6"/>
          <p:cNvSpPr/>
          <p:nvPr/>
        </p:nvSpPr>
        <p:spPr>
          <a:xfrm>
            <a:off x="39967" y="550"/>
            <a:ext cx="3820405" cy="353943"/>
          </a:xfrm>
          <a:prstGeom prst="rect">
            <a:avLst/>
          </a:prstGeom>
        </p:spPr>
        <p:txBody>
          <a:bodyPr wrap="none">
            <a:spAutoFit/>
          </a:bodyPr>
          <a:lstStyle/>
          <a:p>
            <a:r>
              <a:rPr lang="en-US" sz="1700" b="1" dirty="0">
                <a:solidFill>
                  <a:prstClr val="white"/>
                </a:solidFill>
              </a:rPr>
              <a:t>LMRFC Reference Slide For Crest Tables </a:t>
            </a:r>
            <a:endParaRPr lang="en-US" sz="1700" dirty="0">
              <a:solidFill>
                <a:prstClr val="white"/>
              </a:solidFill>
            </a:endParaRPr>
          </a:p>
        </p:txBody>
      </p:sp>
      <p:sp>
        <p:nvSpPr>
          <p:cNvPr id="8" name="Rectangle 7"/>
          <p:cNvSpPr/>
          <p:nvPr/>
        </p:nvSpPr>
        <p:spPr>
          <a:xfrm>
            <a:off x="-8567" y="1773"/>
            <a:ext cx="9412372" cy="377547"/>
          </a:xfrm>
          <a:prstGeom prst="rect">
            <a:avLst/>
          </a:prstGeom>
          <a:solidFill>
            <a:srgbClr val="0033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ectangle 8"/>
          <p:cNvSpPr/>
          <p:nvPr/>
        </p:nvSpPr>
        <p:spPr>
          <a:xfrm>
            <a:off x="45632" y="2918"/>
            <a:ext cx="4568045" cy="615553"/>
          </a:xfrm>
          <a:prstGeom prst="rect">
            <a:avLst/>
          </a:prstGeom>
        </p:spPr>
        <p:txBody>
          <a:bodyPr wrap="none">
            <a:spAutoFit/>
          </a:bodyPr>
          <a:lstStyle/>
          <a:p>
            <a:r>
              <a:rPr lang="en-US" sz="1700" b="1" dirty="0">
                <a:solidFill>
                  <a:prstClr val="white"/>
                </a:solidFill>
              </a:rPr>
              <a:t>LMRFC Forecasts Issued Morning of April 6, 2021</a:t>
            </a:r>
          </a:p>
          <a:p>
            <a:r>
              <a:rPr lang="en-US" sz="1700" b="1" dirty="0">
                <a:solidFill>
                  <a:prstClr val="white"/>
                </a:solidFill>
              </a:rPr>
              <a:t> </a:t>
            </a:r>
            <a:endParaRPr lang="en-US" sz="1700" dirty="0">
              <a:solidFill>
                <a:prstClr val="white"/>
              </a:solidFill>
            </a:endParaRPr>
          </a:p>
        </p:txBody>
      </p:sp>
      <p:sp>
        <p:nvSpPr>
          <p:cNvPr id="10" name="TextBox 9"/>
          <p:cNvSpPr txBox="1"/>
          <p:nvPr/>
        </p:nvSpPr>
        <p:spPr>
          <a:xfrm>
            <a:off x="476275" y="354493"/>
            <a:ext cx="8546841" cy="338554"/>
          </a:xfrm>
          <a:prstGeom prst="rect">
            <a:avLst/>
          </a:prstGeom>
          <a:noFill/>
        </p:spPr>
        <p:txBody>
          <a:bodyPr wrap="square" rtlCol="0">
            <a:spAutoFit/>
          </a:bodyPr>
          <a:lstStyle/>
          <a:p>
            <a:r>
              <a:rPr lang="en-US" sz="1600" b="1" dirty="0">
                <a:solidFill>
                  <a:prstClr val="black"/>
                </a:solidFill>
              </a:rPr>
              <a:t>Talking Points </a:t>
            </a:r>
          </a:p>
        </p:txBody>
      </p:sp>
      <p:sp>
        <p:nvSpPr>
          <p:cNvPr id="23" name="Oval 22"/>
          <p:cNvSpPr/>
          <p:nvPr/>
        </p:nvSpPr>
        <p:spPr>
          <a:xfrm>
            <a:off x="210486" y="1119744"/>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 name="Oval 24"/>
          <p:cNvSpPr/>
          <p:nvPr/>
        </p:nvSpPr>
        <p:spPr>
          <a:xfrm>
            <a:off x="202142" y="3005991"/>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4" name="Oval 33">
            <a:extLst>
              <a:ext uri="{FF2B5EF4-FFF2-40B4-BE49-F238E27FC236}">
                <a16:creationId xmlns:a16="http://schemas.microsoft.com/office/drawing/2014/main" id="{C5A4AF8A-147F-491C-940D-98466FD015D1}"/>
              </a:ext>
            </a:extLst>
          </p:cNvPr>
          <p:cNvSpPr/>
          <p:nvPr/>
        </p:nvSpPr>
        <p:spPr>
          <a:xfrm>
            <a:off x="210486" y="2167082"/>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6" name="Oval 25">
            <a:extLst>
              <a:ext uri="{FF2B5EF4-FFF2-40B4-BE49-F238E27FC236}">
                <a16:creationId xmlns:a16="http://schemas.microsoft.com/office/drawing/2014/main" id="{561183C4-AE78-4B61-9EF0-7FCC8D8047E0}"/>
              </a:ext>
            </a:extLst>
          </p:cNvPr>
          <p:cNvSpPr/>
          <p:nvPr/>
        </p:nvSpPr>
        <p:spPr>
          <a:xfrm>
            <a:off x="205865" y="3844900"/>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9" name="TextBox 28">
            <a:extLst>
              <a:ext uri="{FF2B5EF4-FFF2-40B4-BE49-F238E27FC236}">
                <a16:creationId xmlns:a16="http://schemas.microsoft.com/office/drawing/2014/main" id="{24AA1081-434F-4317-8A10-492AC4E60DF9}"/>
              </a:ext>
            </a:extLst>
          </p:cNvPr>
          <p:cNvSpPr txBox="1"/>
          <p:nvPr/>
        </p:nvSpPr>
        <p:spPr>
          <a:xfrm>
            <a:off x="589631" y="996845"/>
            <a:ext cx="11330408" cy="4801314"/>
          </a:xfrm>
          <a:prstGeom prst="rect">
            <a:avLst/>
          </a:prstGeom>
          <a:noFill/>
        </p:spPr>
        <p:txBody>
          <a:bodyPr wrap="square" rtlCol="0">
            <a:spAutoFit/>
          </a:bodyPr>
          <a:lstStyle/>
          <a:p>
            <a:r>
              <a:rPr lang="en-US" dirty="0">
                <a:solidFill>
                  <a:prstClr val="black"/>
                </a:solidFill>
              </a:rPr>
              <a:t>Dry weather over the past several days is allowing most locations on the lower Ohio and lower Mississippi Rivers to reach crest and start to recede.  Minor rises are only occurring from Memphis, TN downstream to Helena, AR and the rises should end over the next couple of days.  </a:t>
            </a:r>
          </a:p>
          <a:p>
            <a:endParaRPr lang="en-US" dirty="0">
              <a:solidFill>
                <a:prstClr val="black"/>
              </a:solidFill>
            </a:endParaRPr>
          </a:p>
          <a:p>
            <a:r>
              <a:rPr lang="en-US" dirty="0">
                <a:solidFill>
                  <a:prstClr val="black"/>
                </a:solidFill>
              </a:rPr>
              <a:t>Minor to isolated moderate flooding continues on the lower Ohio and lower Mississippi Rivers but all locations from Cairo, IL downstream to Greenville, MS should be below flood stage by early next week. </a:t>
            </a:r>
          </a:p>
          <a:p>
            <a:endParaRPr lang="en-US" dirty="0">
              <a:solidFill>
                <a:prstClr val="black"/>
              </a:solidFill>
            </a:endParaRPr>
          </a:p>
          <a:p>
            <a:r>
              <a:rPr lang="en-US" dirty="0">
                <a:solidFill>
                  <a:prstClr val="black"/>
                </a:solidFill>
              </a:rPr>
              <a:t>Minor to isolated moderate flooding will continue on the lower Mississippi River from Vicksburg, MS to Baton Rouge, LA.  All locations are receding and flooding should end over the next 2 to 3 weeks. </a:t>
            </a:r>
          </a:p>
          <a:p>
            <a:endParaRPr lang="en-US" dirty="0">
              <a:solidFill>
                <a:prstClr val="black"/>
              </a:solidFill>
            </a:endParaRPr>
          </a:p>
          <a:p>
            <a:r>
              <a:rPr lang="en-US" dirty="0">
                <a:solidFill>
                  <a:prstClr val="black"/>
                </a:solidFill>
              </a:rPr>
              <a:t>The lower Mississippi River Valley will start to get into a wetter pattern this week.  Right now, the axis of heavy rain is confined to Louisiana and Mississippi and amounts of 2 to 4 inches are forecast during the next week.  Where heavier rain bands setup, some locations on the lower Mississippi River could have some temporary rises of a few tenths but the overall trend will be for receding river conditions over the next few weeks. </a:t>
            </a:r>
          </a:p>
          <a:p>
            <a:endParaRPr lang="en-US" dirty="0">
              <a:solidFill>
                <a:prstClr val="black"/>
              </a:solidFill>
            </a:endParaRPr>
          </a:p>
          <a:p>
            <a:r>
              <a:rPr lang="en-US" dirty="0">
                <a:solidFill>
                  <a:prstClr val="black"/>
                </a:solidFill>
              </a:rPr>
              <a:t>The 16 day future rainfall guidance is not showing any additional rises or crests over the next month but it is showing some reductions on the falls in the 3 to 4 week time period.  </a:t>
            </a:r>
          </a:p>
        </p:txBody>
      </p:sp>
      <p:sp>
        <p:nvSpPr>
          <p:cNvPr id="16" name="Oval 15">
            <a:extLst>
              <a:ext uri="{FF2B5EF4-FFF2-40B4-BE49-F238E27FC236}">
                <a16:creationId xmlns:a16="http://schemas.microsoft.com/office/drawing/2014/main" id="{159A50C5-FA4F-405E-B2EC-4BDBCE3524AC}"/>
              </a:ext>
            </a:extLst>
          </p:cNvPr>
          <p:cNvSpPr/>
          <p:nvPr/>
        </p:nvSpPr>
        <p:spPr>
          <a:xfrm>
            <a:off x="210486" y="5206533"/>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1533757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l="15424" r="25714"/>
          <a:stretch/>
        </p:blipFill>
        <p:spPr>
          <a:xfrm>
            <a:off x="4343400" y="1131242"/>
            <a:ext cx="3505201" cy="5263847"/>
          </a:xfrm>
          <a:prstGeom prst="rect">
            <a:avLst/>
          </a:prstGeom>
        </p:spPr>
      </p:pic>
      <p:sp>
        <p:nvSpPr>
          <p:cNvPr id="7" name="Rectangle 6"/>
          <p:cNvSpPr/>
          <p:nvPr/>
        </p:nvSpPr>
        <p:spPr>
          <a:xfrm>
            <a:off x="1524000" y="0"/>
            <a:ext cx="9144000" cy="731520"/>
          </a:xfrm>
          <a:prstGeom prst="rect">
            <a:avLst/>
          </a:prstGeom>
          <a:gradFill>
            <a:gsLst>
              <a:gs pos="0">
                <a:schemeClr val="tx2">
                  <a:lumMod val="50000"/>
                </a:schemeClr>
              </a:gs>
              <a:gs pos="63000">
                <a:schemeClr val="tx2">
                  <a:lumMod val="60000"/>
                  <a:lumOff val="40000"/>
                </a:schemeClr>
              </a:gs>
              <a:gs pos="100000">
                <a:schemeClr val="accent1">
                  <a:lumMod val="40000"/>
                  <a:lumOff val="6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TextBox 8"/>
          <p:cNvSpPr txBox="1"/>
          <p:nvPr/>
        </p:nvSpPr>
        <p:spPr>
          <a:xfrm>
            <a:off x="2514600" y="114300"/>
            <a:ext cx="8153400" cy="523220"/>
          </a:xfrm>
          <a:prstGeom prst="rect">
            <a:avLst/>
          </a:prstGeom>
          <a:noFill/>
        </p:spPr>
        <p:txBody>
          <a:bodyPr wrap="square" rtlCol="0">
            <a:spAutoFit/>
          </a:bodyPr>
          <a:lstStyle/>
          <a:p>
            <a:r>
              <a:rPr lang="en-US" sz="2800" dirty="0">
                <a:solidFill>
                  <a:prstClr val="white"/>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Ohio/Mississippi River Crest Watch</a:t>
            </a:r>
          </a:p>
        </p:txBody>
      </p:sp>
      <p:sp>
        <p:nvSpPr>
          <p:cNvPr id="22" name="Rectangle 21"/>
          <p:cNvSpPr/>
          <p:nvPr/>
        </p:nvSpPr>
        <p:spPr>
          <a:xfrm>
            <a:off x="1524000" y="726043"/>
            <a:ext cx="9144000" cy="369332"/>
          </a:xfrm>
          <a:prstGeom prst="rect">
            <a:avLst/>
          </a:prstGeom>
          <a:gradFill flip="none" rotWithShape="1">
            <a:gsLst>
              <a:gs pos="0">
                <a:schemeClr val="tx1"/>
              </a:gs>
              <a:gs pos="70000">
                <a:schemeClr val="accent1">
                  <a:tint val="44500"/>
                  <a:satMod val="160000"/>
                </a:schemeClr>
              </a:gs>
              <a:gs pos="100000">
                <a:schemeClr val="accent1">
                  <a:tint val="23500"/>
                  <a:satMod val="160000"/>
                  <a:alpha val="0"/>
                </a:schemeClr>
              </a:gs>
            </a:gsLst>
            <a:lin ang="0" scaled="1"/>
            <a:tileRect/>
          </a:gra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2800" dirty="0">
              <a:solidFill>
                <a:prstClr val="white"/>
              </a:solidFill>
            </a:endParaRPr>
          </a:p>
        </p:txBody>
      </p:sp>
      <p:sp>
        <p:nvSpPr>
          <p:cNvPr id="24" name="TextBox 23"/>
          <p:cNvSpPr txBox="1"/>
          <p:nvPr/>
        </p:nvSpPr>
        <p:spPr>
          <a:xfrm>
            <a:off x="1524000" y="726043"/>
            <a:ext cx="6487738" cy="646331"/>
          </a:xfrm>
          <a:prstGeom prst="rect">
            <a:avLst/>
          </a:prstGeom>
          <a:noFill/>
        </p:spPr>
        <p:txBody>
          <a:bodyPr wrap="none" rtlCol="0">
            <a:spAutoFit/>
          </a:bodyPr>
          <a:lstStyle/>
          <a:p>
            <a:r>
              <a:rPr lang="en-US" b="1" i="1" dirty="0">
                <a:solidFill>
                  <a:prstClr val="white">
                    <a:lumMod val="95000"/>
                  </a:prstClr>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Lower Mississippi River Forecast Center     </a:t>
            </a:r>
            <a:r>
              <a:rPr lang="en-US" i="1" dirty="0">
                <a:solidFill>
                  <a:prstClr val="black"/>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weather.gov/lmrfc</a:t>
            </a:r>
          </a:p>
          <a:p>
            <a:endParaRPr lang="en-US" b="1" i="1" dirty="0">
              <a:solidFill>
                <a:prstClr val="white">
                  <a:lumMod val="95000"/>
                </a:prstClr>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endParaRPr>
          </a:p>
        </p:txBody>
      </p:sp>
      <p:grpSp>
        <p:nvGrpSpPr>
          <p:cNvPr id="4" name="Group 3"/>
          <p:cNvGrpSpPr/>
          <p:nvPr/>
        </p:nvGrpSpPr>
        <p:grpSpPr>
          <a:xfrm>
            <a:off x="8199662" y="769599"/>
            <a:ext cx="2468338" cy="280735"/>
            <a:chOff x="5817828" y="6576549"/>
            <a:chExt cx="2205404" cy="193836"/>
          </a:xfrm>
        </p:grpSpPr>
        <p:grpSp>
          <p:nvGrpSpPr>
            <p:cNvPr id="3" name="Group 2"/>
            <p:cNvGrpSpPr/>
            <p:nvPr/>
          </p:nvGrpSpPr>
          <p:grpSpPr>
            <a:xfrm>
              <a:off x="5817828" y="6576549"/>
              <a:ext cx="1227255" cy="191257"/>
              <a:chOff x="5817828" y="6576549"/>
              <a:chExt cx="1227255" cy="191257"/>
            </a:xfrm>
          </p:grpSpPr>
          <p:sp>
            <p:nvSpPr>
              <p:cNvPr id="10" name="TextBox 69"/>
              <p:cNvSpPr txBox="1"/>
              <p:nvPr/>
            </p:nvSpPr>
            <p:spPr>
              <a:xfrm>
                <a:off x="5932433" y="6576549"/>
                <a:ext cx="967819" cy="191257"/>
              </a:xfrm>
              <a:prstGeom prst="rect">
                <a:avLst/>
              </a:prstGeom>
              <a:noFill/>
              <a:ln>
                <a:no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prstClr val="black"/>
                    </a:solidFill>
                    <a:latin typeface="Arial Narrow" panose="020B0606020202030204" pitchFamily="34" charset="0"/>
                  </a:rPr>
                  <a:t>NWSLMRFC                                 </a:t>
                </a:r>
              </a:p>
            </p:txBody>
          </p:sp>
          <p:pic>
            <p:nvPicPr>
              <p:cNvPr id="11" name="Picture 10"/>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6856094" y="6612955"/>
                <a:ext cx="188989" cy="138747"/>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817828" y="6599801"/>
                <a:ext cx="174826" cy="1416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27" name="TextBox 69"/>
            <p:cNvSpPr txBox="1"/>
            <p:nvPr/>
          </p:nvSpPr>
          <p:spPr>
            <a:xfrm>
              <a:off x="6994692" y="6579129"/>
              <a:ext cx="1028540" cy="191256"/>
            </a:xfrm>
            <a:prstGeom prst="rect">
              <a:avLst/>
            </a:prstGeom>
            <a:noFill/>
            <a:ln>
              <a:no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prstClr val="black"/>
                  </a:solidFill>
                  <a:latin typeface="Arial Narrow" panose="020B0606020202030204" pitchFamily="34" charset="0"/>
                </a:rPr>
                <a:t>@NWSLMRFC                                 </a:t>
              </a:r>
            </a:p>
          </p:txBody>
        </p:sp>
      </p:grpSp>
      <p:sp>
        <p:nvSpPr>
          <p:cNvPr id="6" name="Rectangle 5"/>
          <p:cNvSpPr/>
          <p:nvPr/>
        </p:nvSpPr>
        <p:spPr>
          <a:xfrm>
            <a:off x="955604" y="6288139"/>
            <a:ext cx="5139298" cy="552451"/>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 name="TextBox 18"/>
          <p:cNvSpPr txBox="1"/>
          <p:nvPr/>
        </p:nvSpPr>
        <p:spPr>
          <a:xfrm>
            <a:off x="1151773" y="6374403"/>
            <a:ext cx="5005510" cy="369332"/>
          </a:xfrm>
          <a:prstGeom prst="rect">
            <a:avLst/>
          </a:prstGeom>
          <a:noFill/>
        </p:spPr>
        <p:txBody>
          <a:bodyPr wrap="square" rtlCol="0" anchor="ctr">
            <a:spAutoFit/>
          </a:bodyPr>
          <a:lstStyle/>
          <a:p>
            <a:pPr algn="ctr"/>
            <a:r>
              <a:rPr lang="en-US" b="1" dirty="0">
                <a:solidFill>
                  <a:prstClr val="white"/>
                </a:solidFill>
                <a:latin typeface="Arial Narrow" panose="020B0606020202030204" pitchFamily="34" charset="0"/>
              </a:rPr>
              <a:t>Bonnet Carré Location</a:t>
            </a:r>
          </a:p>
        </p:txBody>
      </p:sp>
      <p:pic>
        <p:nvPicPr>
          <p:cNvPr id="79" name="Picture 7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602540" y="97971"/>
            <a:ext cx="914899" cy="905556"/>
          </a:xfrm>
          <a:prstGeom prst="rect">
            <a:avLst/>
          </a:prstGeom>
        </p:spPr>
      </p:pic>
      <p:sp>
        <p:nvSpPr>
          <p:cNvPr id="326" name="TextBox 325"/>
          <p:cNvSpPr txBox="1"/>
          <p:nvPr/>
        </p:nvSpPr>
        <p:spPr>
          <a:xfrm>
            <a:off x="8464732" y="475420"/>
            <a:ext cx="2281807" cy="215444"/>
          </a:xfrm>
          <a:prstGeom prst="rect">
            <a:avLst/>
          </a:prstGeom>
          <a:noFill/>
        </p:spPr>
        <p:txBody>
          <a:bodyPr wrap="square" rtlCol="0">
            <a:spAutoFit/>
          </a:bodyPr>
          <a:lstStyle/>
          <a:p>
            <a:r>
              <a:rPr lang="en-US" sz="800" dirty="0">
                <a:solidFill>
                  <a:prstClr val="white"/>
                </a:solidFill>
                <a:latin typeface="Arial" panose="020B0604020202020204" pitchFamily="34" charset="0"/>
                <a:cs typeface="Arial" panose="020B0604020202020204" pitchFamily="34" charset="0"/>
              </a:rPr>
              <a:t>Created April 6 2021 @  12:00 pm CDT</a:t>
            </a:r>
          </a:p>
        </p:txBody>
      </p:sp>
      <p:grpSp>
        <p:nvGrpSpPr>
          <p:cNvPr id="52" name="Group 51"/>
          <p:cNvGrpSpPr/>
          <p:nvPr/>
        </p:nvGrpSpPr>
        <p:grpSpPr>
          <a:xfrm>
            <a:off x="1207808" y="1117736"/>
            <a:ext cx="3796304" cy="949779"/>
            <a:chOff x="720724" y="1221920"/>
            <a:chExt cx="2791063" cy="949779"/>
          </a:xfrm>
        </p:grpSpPr>
        <p:sp>
          <p:nvSpPr>
            <p:cNvPr id="53" name="Rounded Rectangle 52"/>
            <p:cNvSpPr/>
            <p:nvPr/>
          </p:nvSpPr>
          <p:spPr>
            <a:xfrm>
              <a:off x="720724" y="1221920"/>
              <a:ext cx="2625274"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4" name="TextBox 53"/>
            <p:cNvSpPr txBox="1"/>
            <p:nvPr/>
          </p:nvSpPr>
          <p:spPr>
            <a:xfrm>
              <a:off x="746543" y="1244921"/>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Caruthersville</a:t>
              </a:r>
            </a:p>
          </p:txBody>
        </p:sp>
        <p:sp>
          <p:nvSpPr>
            <p:cNvPr id="55" name="TextBox 54"/>
            <p:cNvSpPr txBox="1"/>
            <p:nvPr/>
          </p:nvSpPr>
          <p:spPr>
            <a:xfrm>
              <a:off x="779156" y="1485430"/>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34.9’  </a:t>
              </a:r>
              <a:r>
                <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rPr>
                <a:t>MINOR</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  </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56" name="TextBox 55"/>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grpSp>
      <p:grpSp>
        <p:nvGrpSpPr>
          <p:cNvPr id="50" name="Group 49"/>
          <p:cNvGrpSpPr/>
          <p:nvPr/>
        </p:nvGrpSpPr>
        <p:grpSpPr>
          <a:xfrm>
            <a:off x="1513752" y="2153455"/>
            <a:ext cx="3225202" cy="949779"/>
            <a:chOff x="461644" y="2806880"/>
            <a:chExt cx="2879543" cy="949779"/>
          </a:xfrm>
        </p:grpSpPr>
        <p:sp>
          <p:nvSpPr>
            <p:cNvPr id="73" name="Rounded Rectangle 72"/>
            <p:cNvSpPr/>
            <p:nvPr/>
          </p:nvSpPr>
          <p:spPr>
            <a:xfrm>
              <a:off x="461644" y="2806880"/>
              <a:ext cx="287954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4" name="TextBox 73"/>
            <p:cNvSpPr txBox="1"/>
            <p:nvPr/>
          </p:nvSpPr>
          <p:spPr>
            <a:xfrm>
              <a:off x="512444" y="2813685"/>
              <a:ext cx="2799080"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Memphis</a:t>
              </a:r>
            </a:p>
          </p:txBody>
        </p:sp>
        <p:sp>
          <p:nvSpPr>
            <p:cNvPr id="75" name="TextBox 74"/>
            <p:cNvSpPr txBox="1"/>
            <p:nvPr/>
          </p:nvSpPr>
          <p:spPr>
            <a:xfrm>
              <a:off x="502904" y="3042242"/>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31.6’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ACTION</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76" name="TextBox 75"/>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77" name="TextBox 76"/>
            <p:cNvSpPr txBox="1"/>
            <p:nvPr/>
          </p:nvSpPr>
          <p:spPr>
            <a:xfrm>
              <a:off x="1571980" y="3269811"/>
              <a:ext cx="1732117"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31.7’ this evening</a:t>
              </a:r>
            </a:p>
          </p:txBody>
        </p:sp>
      </p:grpSp>
      <p:grpSp>
        <p:nvGrpSpPr>
          <p:cNvPr id="128" name="Group 127"/>
          <p:cNvGrpSpPr/>
          <p:nvPr/>
        </p:nvGrpSpPr>
        <p:grpSpPr>
          <a:xfrm>
            <a:off x="418011" y="4201425"/>
            <a:ext cx="3901573" cy="1109697"/>
            <a:chOff x="461644" y="2806880"/>
            <a:chExt cx="2820889" cy="1109697"/>
          </a:xfrm>
        </p:grpSpPr>
        <p:sp>
          <p:nvSpPr>
            <p:cNvPr id="129" name="Rounded Rectangle 128"/>
            <p:cNvSpPr/>
            <p:nvPr/>
          </p:nvSpPr>
          <p:spPr>
            <a:xfrm>
              <a:off x="461644" y="2806880"/>
              <a:ext cx="2754495"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0" name="TextBox 129"/>
            <p:cNvSpPr txBox="1"/>
            <p:nvPr/>
          </p:nvSpPr>
          <p:spPr>
            <a:xfrm>
              <a:off x="512444" y="2813685"/>
              <a:ext cx="265035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Natchez</a:t>
              </a:r>
            </a:p>
          </p:txBody>
        </p:sp>
        <p:sp>
          <p:nvSpPr>
            <p:cNvPr id="131" name="TextBox 130"/>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52.3’  </a:t>
              </a:r>
              <a:r>
                <a:rPr lang="en-US" sz="1200" b="1" dirty="0">
                  <a:solidFill>
                    <a:srgbClr val="FF0000"/>
                  </a:solidFill>
                  <a:effectLst>
                    <a:outerShdw blurRad="38100" dist="38100" dir="2700000" algn="tl">
                      <a:srgbClr val="000000">
                        <a:alpha val="43137"/>
                      </a:srgbClr>
                    </a:outerShdw>
                  </a:effectLst>
                  <a:latin typeface="Arial Narrow" panose="020B0606020202030204" pitchFamily="34" charset="0"/>
                </a:rPr>
                <a:t>MODERATE</a:t>
              </a:r>
            </a:p>
          </p:txBody>
        </p:sp>
        <p:sp>
          <p:nvSpPr>
            <p:cNvPr id="132" name="TextBox 131"/>
            <p:cNvSpPr txBox="1"/>
            <p:nvPr/>
          </p:nvSpPr>
          <p:spPr>
            <a:xfrm>
              <a:off x="476409" y="3297486"/>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133" name="TextBox 132"/>
            <p:cNvSpPr txBox="1"/>
            <p:nvPr/>
          </p:nvSpPr>
          <p:spPr>
            <a:xfrm>
              <a:off x="1335956" y="3270246"/>
              <a:ext cx="1946577" cy="646331"/>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Cresting and remaining in </a:t>
              </a:r>
              <a:r>
                <a:rPr lang="en-US" sz="12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MODERATE </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over the next 5 days</a:t>
              </a:r>
            </a:p>
          </p:txBody>
        </p:sp>
      </p:grpSp>
      <p:grpSp>
        <p:nvGrpSpPr>
          <p:cNvPr id="233" name="Group 232"/>
          <p:cNvGrpSpPr/>
          <p:nvPr/>
        </p:nvGrpSpPr>
        <p:grpSpPr>
          <a:xfrm>
            <a:off x="6427686" y="3197089"/>
            <a:ext cx="969974" cy="437242"/>
            <a:chOff x="3931845" y="2103730"/>
            <a:chExt cx="969974" cy="437242"/>
          </a:xfrm>
        </p:grpSpPr>
        <p:sp>
          <p:nvSpPr>
            <p:cNvPr id="234" name="Rounded Rectangle 233"/>
            <p:cNvSpPr/>
            <p:nvPr/>
          </p:nvSpPr>
          <p:spPr>
            <a:xfrm>
              <a:off x="3975354" y="210373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35" name="TextBox 234"/>
            <p:cNvSpPr txBox="1"/>
            <p:nvPr/>
          </p:nvSpPr>
          <p:spPr>
            <a:xfrm>
              <a:off x="3931845" y="2135814"/>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5 Days</a:t>
              </a:r>
            </a:p>
          </p:txBody>
        </p:sp>
      </p:grpSp>
      <p:grpSp>
        <p:nvGrpSpPr>
          <p:cNvPr id="109" name="Group 108"/>
          <p:cNvGrpSpPr/>
          <p:nvPr/>
        </p:nvGrpSpPr>
        <p:grpSpPr>
          <a:xfrm>
            <a:off x="1413694" y="3136793"/>
            <a:ext cx="3398796" cy="972428"/>
            <a:chOff x="444731" y="2784231"/>
            <a:chExt cx="3264109" cy="972428"/>
          </a:xfrm>
        </p:grpSpPr>
        <p:sp>
          <p:nvSpPr>
            <p:cNvPr id="110" name="Rounded Rectangle 109"/>
            <p:cNvSpPr/>
            <p:nvPr/>
          </p:nvSpPr>
          <p:spPr>
            <a:xfrm>
              <a:off x="461643" y="2806880"/>
              <a:ext cx="3139422"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1" name="TextBox 110"/>
            <p:cNvSpPr txBox="1"/>
            <p:nvPr/>
          </p:nvSpPr>
          <p:spPr>
            <a:xfrm>
              <a:off x="542711" y="2784231"/>
              <a:ext cx="2908936"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Ark City</a:t>
              </a:r>
            </a:p>
          </p:txBody>
        </p:sp>
        <p:sp>
          <p:nvSpPr>
            <p:cNvPr id="112" name="TextBox 111"/>
            <p:cNvSpPr txBox="1"/>
            <p:nvPr/>
          </p:nvSpPr>
          <p:spPr>
            <a:xfrm>
              <a:off x="456219" y="3041329"/>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37.0’  </a:t>
              </a:r>
              <a:r>
                <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rPr>
                <a:t>MINOR</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endPar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endParaRPr>
            </a:p>
          </p:txBody>
        </p:sp>
        <p:sp>
          <p:nvSpPr>
            <p:cNvPr id="113" name="TextBox 112"/>
            <p:cNvSpPr txBox="1"/>
            <p:nvPr/>
          </p:nvSpPr>
          <p:spPr>
            <a:xfrm>
              <a:off x="444731" y="3270862"/>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a:t>
              </a:r>
            </a:p>
          </p:txBody>
        </p:sp>
        <p:sp>
          <p:nvSpPr>
            <p:cNvPr id="114" name="TextBox 113"/>
            <p:cNvSpPr txBox="1"/>
            <p:nvPr/>
          </p:nvSpPr>
          <p:spPr>
            <a:xfrm>
              <a:off x="1558478" y="3324376"/>
              <a:ext cx="2150362"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Fall below </a:t>
              </a:r>
              <a:r>
                <a:rPr lang="en-US" sz="12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MINOR</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today </a:t>
              </a:r>
            </a:p>
          </p:txBody>
        </p:sp>
      </p:grpSp>
      <p:grpSp>
        <p:nvGrpSpPr>
          <p:cNvPr id="166" name="Group 165"/>
          <p:cNvGrpSpPr/>
          <p:nvPr/>
        </p:nvGrpSpPr>
        <p:grpSpPr>
          <a:xfrm>
            <a:off x="7426917" y="4227149"/>
            <a:ext cx="3624242" cy="1100973"/>
            <a:chOff x="461644" y="2806880"/>
            <a:chExt cx="2809626" cy="1100973"/>
          </a:xfrm>
        </p:grpSpPr>
        <p:sp>
          <p:nvSpPr>
            <p:cNvPr id="167" name="Rounded Rectangle 166"/>
            <p:cNvSpPr/>
            <p:nvPr/>
          </p:nvSpPr>
          <p:spPr>
            <a:xfrm>
              <a:off x="461644" y="2806880"/>
              <a:ext cx="2809626"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8" name="TextBox 167"/>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Vicksburg</a:t>
              </a:r>
            </a:p>
          </p:txBody>
        </p:sp>
        <p:sp>
          <p:nvSpPr>
            <p:cNvPr id="169" name="TextBox 168"/>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44.9’   </a:t>
              </a:r>
              <a:r>
                <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rPr>
                <a:t>MINOR</a:t>
              </a:r>
            </a:p>
          </p:txBody>
        </p:sp>
        <p:sp>
          <p:nvSpPr>
            <p:cNvPr id="170" name="TextBox 169"/>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171" name="TextBox 170"/>
            <p:cNvSpPr txBox="1"/>
            <p:nvPr/>
          </p:nvSpPr>
          <p:spPr>
            <a:xfrm>
              <a:off x="1426543" y="3261522"/>
              <a:ext cx="1735148" cy="646331"/>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Cresting and remaining  in </a:t>
              </a:r>
              <a:r>
                <a:rPr lang="en-US" sz="12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MINOR</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over the next 5 days</a:t>
              </a:r>
            </a:p>
          </p:txBody>
        </p:sp>
      </p:grpSp>
      <p:sp>
        <p:nvSpPr>
          <p:cNvPr id="188" name="Rectangle 187"/>
          <p:cNvSpPr/>
          <p:nvPr/>
        </p:nvSpPr>
        <p:spPr>
          <a:xfrm>
            <a:off x="5766141" y="4489077"/>
            <a:ext cx="130175" cy="130175"/>
          </a:xfrm>
          <a:prstGeom prst="rect">
            <a:avLst/>
          </a:prstGeom>
          <a:solidFill>
            <a:srgbClr val="FFC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cxnSp>
        <p:nvCxnSpPr>
          <p:cNvPr id="200" name="Straight Arrow Connector 199"/>
          <p:cNvCxnSpPr/>
          <p:nvPr/>
        </p:nvCxnSpPr>
        <p:spPr>
          <a:xfrm flipH="1" flipV="1">
            <a:off x="5911694" y="4538104"/>
            <a:ext cx="1501617" cy="6016"/>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1" name="Straight Arrow Connector 200"/>
          <p:cNvCxnSpPr/>
          <p:nvPr/>
        </p:nvCxnSpPr>
        <p:spPr>
          <a:xfrm flipV="1">
            <a:off x="4095592" y="5800722"/>
            <a:ext cx="1537961" cy="211657"/>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2" name="Straight Arrow Connector 201"/>
          <p:cNvCxnSpPr>
            <a:stCxn id="348" idx="1"/>
          </p:cNvCxnSpPr>
          <p:nvPr/>
        </p:nvCxnSpPr>
        <p:spPr>
          <a:xfrm flipH="1">
            <a:off x="6589339" y="5719047"/>
            <a:ext cx="1005618" cy="378347"/>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3" name="Straight Arrow Connector 202"/>
          <p:cNvCxnSpPr>
            <a:stCxn id="53" idx="3"/>
            <a:endCxn id="211" idx="2"/>
          </p:cNvCxnSpPr>
          <p:nvPr/>
        </p:nvCxnSpPr>
        <p:spPr>
          <a:xfrm>
            <a:off x="4778612" y="1592626"/>
            <a:ext cx="1782600" cy="453522"/>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4" name="Straight Arrow Connector 203"/>
          <p:cNvCxnSpPr/>
          <p:nvPr/>
        </p:nvCxnSpPr>
        <p:spPr>
          <a:xfrm flipH="1">
            <a:off x="7392187" y="1446279"/>
            <a:ext cx="575597" cy="55333"/>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5" name="Straight Arrow Connector 204"/>
          <p:cNvCxnSpPr/>
          <p:nvPr/>
        </p:nvCxnSpPr>
        <p:spPr>
          <a:xfrm flipH="1" flipV="1">
            <a:off x="7043932" y="1636792"/>
            <a:ext cx="809913" cy="585908"/>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6" name="Straight Arrow Connector 205"/>
          <p:cNvCxnSpPr>
            <a:cxnSpLocks/>
          </p:cNvCxnSpPr>
          <p:nvPr/>
        </p:nvCxnSpPr>
        <p:spPr>
          <a:xfrm flipH="1" flipV="1">
            <a:off x="5773847" y="3816325"/>
            <a:ext cx="1857284" cy="8765"/>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sp>
        <p:nvSpPr>
          <p:cNvPr id="185" name="Right Brace 184"/>
          <p:cNvSpPr/>
          <p:nvPr/>
        </p:nvSpPr>
        <p:spPr>
          <a:xfrm rot="4519036">
            <a:off x="7045374" y="1591397"/>
            <a:ext cx="282604" cy="391456"/>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1" name="Right Brace 210"/>
          <p:cNvSpPr/>
          <p:nvPr/>
        </p:nvSpPr>
        <p:spPr>
          <a:xfrm rot="11861194">
            <a:off x="6033791" y="1964091"/>
            <a:ext cx="417037" cy="791551"/>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2" name="Right Brace 211"/>
          <p:cNvSpPr/>
          <p:nvPr/>
        </p:nvSpPr>
        <p:spPr>
          <a:xfrm rot="9531785">
            <a:off x="5158779" y="5106023"/>
            <a:ext cx="389839" cy="704770"/>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3" name="Right Brace 212"/>
          <p:cNvSpPr/>
          <p:nvPr/>
        </p:nvSpPr>
        <p:spPr>
          <a:xfrm rot="2280852">
            <a:off x="6107271" y="2916109"/>
            <a:ext cx="417037" cy="790333"/>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4" name="Right Brace 213"/>
          <p:cNvSpPr/>
          <p:nvPr/>
        </p:nvSpPr>
        <p:spPr>
          <a:xfrm rot="10551042">
            <a:off x="5400628" y="3875292"/>
            <a:ext cx="305296" cy="658647"/>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cxnSp>
        <p:nvCxnSpPr>
          <p:cNvPr id="216" name="Straight Arrow Connector 215"/>
          <p:cNvCxnSpPr>
            <a:cxnSpLocks/>
          </p:cNvCxnSpPr>
          <p:nvPr/>
        </p:nvCxnSpPr>
        <p:spPr>
          <a:xfrm>
            <a:off x="4861684" y="2692888"/>
            <a:ext cx="1435945" cy="135229"/>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17" name="Straight Arrow Connector 216"/>
          <p:cNvCxnSpPr>
            <a:cxnSpLocks/>
          </p:cNvCxnSpPr>
          <p:nvPr/>
        </p:nvCxnSpPr>
        <p:spPr>
          <a:xfrm>
            <a:off x="4697412" y="3532696"/>
            <a:ext cx="1045870" cy="3196"/>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18" name="Straight Arrow Connector 217"/>
          <p:cNvCxnSpPr>
            <a:cxnSpLocks/>
            <a:endCxn id="195" idx="1"/>
          </p:cNvCxnSpPr>
          <p:nvPr/>
        </p:nvCxnSpPr>
        <p:spPr>
          <a:xfrm>
            <a:off x="4326387" y="4690397"/>
            <a:ext cx="1134790" cy="318207"/>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sp>
        <p:nvSpPr>
          <p:cNvPr id="220" name="Right Brace 219"/>
          <p:cNvSpPr/>
          <p:nvPr/>
        </p:nvSpPr>
        <p:spPr>
          <a:xfrm rot="12723912">
            <a:off x="6493026" y="1456691"/>
            <a:ext cx="239852" cy="524939"/>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37" name="Right Brace 236"/>
          <p:cNvSpPr/>
          <p:nvPr/>
        </p:nvSpPr>
        <p:spPr>
          <a:xfrm rot="1830692">
            <a:off x="5749326" y="4660264"/>
            <a:ext cx="282604" cy="533138"/>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191" name="Rectangle 190"/>
          <p:cNvSpPr/>
          <p:nvPr/>
        </p:nvSpPr>
        <p:spPr>
          <a:xfrm>
            <a:off x="6412643" y="6032308"/>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2" name="Rectangle 191"/>
          <p:cNvSpPr/>
          <p:nvPr/>
        </p:nvSpPr>
        <p:spPr>
          <a:xfrm>
            <a:off x="5669021" y="5670547"/>
            <a:ext cx="130175" cy="130175"/>
          </a:xfrm>
          <a:prstGeom prst="rect">
            <a:avLst/>
          </a:prstGeom>
          <a:solidFill>
            <a:srgbClr val="FFC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5" name="Rectangle 194"/>
          <p:cNvSpPr/>
          <p:nvPr/>
        </p:nvSpPr>
        <p:spPr>
          <a:xfrm>
            <a:off x="5461177" y="4943516"/>
            <a:ext cx="130175" cy="130175"/>
          </a:xfrm>
          <a:prstGeom prst="rect">
            <a:avLst/>
          </a:prstGeom>
          <a:solidFill>
            <a:srgbClr val="FF0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6" name="Rectangle 185"/>
          <p:cNvSpPr/>
          <p:nvPr/>
        </p:nvSpPr>
        <p:spPr>
          <a:xfrm>
            <a:off x="5766141" y="3442561"/>
            <a:ext cx="130175" cy="130175"/>
          </a:xfrm>
          <a:prstGeom prst="rect">
            <a:avLst/>
          </a:prstGeom>
          <a:solidFill>
            <a:srgbClr val="FFC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4" name="Rectangle 193"/>
          <p:cNvSpPr/>
          <p:nvPr/>
        </p:nvSpPr>
        <p:spPr>
          <a:xfrm>
            <a:off x="6602960" y="2028814"/>
            <a:ext cx="130175" cy="130175"/>
          </a:xfrm>
          <a:prstGeom prst="rect">
            <a:avLst/>
          </a:prstGeom>
          <a:solidFill>
            <a:srgbClr val="FFC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19" name="Rectangle 318"/>
          <p:cNvSpPr/>
          <p:nvPr/>
        </p:nvSpPr>
        <p:spPr>
          <a:xfrm>
            <a:off x="6361673" y="2754284"/>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9" name="Rectangle 188"/>
          <p:cNvSpPr/>
          <p:nvPr/>
        </p:nvSpPr>
        <p:spPr>
          <a:xfrm>
            <a:off x="6885776" y="1536170"/>
            <a:ext cx="130175" cy="130175"/>
          </a:xfrm>
          <a:prstGeom prst="rect">
            <a:avLst/>
          </a:prstGeom>
          <a:solidFill>
            <a:srgbClr val="FFC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320" name="Rectangle 319"/>
          <p:cNvSpPr/>
          <p:nvPr/>
        </p:nvSpPr>
        <p:spPr>
          <a:xfrm>
            <a:off x="7280499" y="1445946"/>
            <a:ext cx="130175" cy="130175"/>
          </a:xfrm>
          <a:prstGeom prst="rect">
            <a:avLst/>
          </a:prstGeom>
          <a:solidFill>
            <a:srgbClr val="FFC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7" name="Rectangle 186"/>
          <p:cNvSpPr/>
          <p:nvPr/>
        </p:nvSpPr>
        <p:spPr>
          <a:xfrm>
            <a:off x="5635882" y="3776120"/>
            <a:ext cx="130175" cy="130175"/>
          </a:xfrm>
          <a:prstGeom prst="rect">
            <a:avLst/>
          </a:prstGeom>
          <a:solidFill>
            <a:srgbClr val="FFC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241" name="Group 240"/>
          <p:cNvGrpSpPr/>
          <p:nvPr/>
        </p:nvGrpSpPr>
        <p:grpSpPr>
          <a:xfrm>
            <a:off x="6812989" y="2018762"/>
            <a:ext cx="926465" cy="437242"/>
            <a:chOff x="4064634" y="2171700"/>
            <a:chExt cx="926465" cy="437242"/>
          </a:xfrm>
        </p:grpSpPr>
        <p:sp>
          <p:nvSpPr>
            <p:cNvPr id="242" name="Rounded Rectangle 241"/>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3" name="TextBox 242"/>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0.5 Day</a:t>
              </a:r>
            </a:p>
          </p:txBody>
        </p:sp>
      </p:grpSp>
      <p:grpSp>
        <p:nvGrpSpPr>
          <p:cNvPr id="244" name="Group 243"/>
          <p:cNvGrpSpPr/>
          <p:nvPr/>
        </p:nvGrpSpPr>
        <p:grpSpPr>
          <a:xfrm>
            <a:off x="5482625" y="1276576"/>
            <a:ext cx="926465" cy="437242"/>
            <a:chOff x="4064634" y="2171700"/>
            <a:chExt cx="926465" cy="437242"/>
          </a:xfrm>
        </p:grpSpPr>
        <p:sp>
          <p:nvSpPr>
            <p:cNvPr id="245" name="Rounded Rectangle 244"/>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6" name="TextBox 245"/>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47" name="Group 246"/>
          <p:cNvGrpSpPr/>
          <p:nvPr/>
        </p:nvGrpSpPr>
        <p:grpSpPr>
          <a:xfrm>
            <a:off x="4313372" y="5322886"/>
            <a:ext cx="815040" cy="437242"/>
            <a:chOff x="4027000" y="2134879"/>
            <a:chExt cx="926465" cy="437242"/>
          </a:xfrm>
        </p:grpSpPr>
        <p:sp>
          <p:nvSpPr>
            <p:cNvPr id="248" name="Rounded Rectangle 247"/>
            <p:cNvSpPr/>
            <p:nvPr/>
          </p:nvSpPr>
          <p:spPr>
            <a:xfrm>
              <a:off x="4027000" y="2134879"/>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9" name="TextBox 248"/>
            <p:cNvSpPr txBox="1"/>
            <p:nvPr/>
          </p:nvSpPr>
          <p:spPr>
            <a:xfrm>
              <a:off x="4056465" y="2197110"/>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0" name="Group 249"/>
          <p:cNvGrpSpPr/>
          <p:nvPr/>
        </p:nvGrpSpPr>
        <p:grpSpPr>
          <a:xfrm>
            <a:off x="6103493" y="3874647"/>
            <a:ext cx="926465" cy="437242"/>
            <a:chOff x="4064634" y="2171700"/>
            <a:chExt cx="926465" cy="437242"/>
          </a:xfrm>
        </p:grpSpPr>
        <p:sp>
          <p:nvSpPr>
            <p:cNvPr id="251" name="Rounded Rectangle 250"/>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2" name="TextBox 251"/>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1 Day</a:t>
              </a:r>
            </a:p>
          </p:txBody>
        </p:sp>
      </p:grpSp>
      <p:grpSp>
        <p:nvGrpSpPr>
          <p:cNvPr id="253" name="Group 252"/>
          <p:cNvGrpSpPr/>
          <p:nvPr/>
        </p:nvGrpSpPr>
        <p:grpSpPr>
          <a:xfrm>
            <a:off x="6067203" y="4837074"/>
            <a:ext cx="926465" cy="437242"/>
            <a:chOff x="4064634" y="2171700"/>
            <a:chExt cx="926465" cy="437242"/>
          </a:xfrm>
        </p:grpSpPr>
        <p:sp>
          <p:nvSpPr>
            <p:cNvPr id="254" name="Rounded Rectangle 253"/>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5" name="TextBox 254"/>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6" name="Group 255"/>
          <p:cNvGrpSpPr/>
          <p:nvPr/>
        </p:nvGrpSpPr>
        <p:grpSpPr>
          <a:xfrm>
            <a:off x="5017331" y="1956494"/>
            <a:ext cx="926465" cy="437242"/>
            <a:chOff x="4064634" y="2171700"/>
            <a:chExt cx="926465" cy="437242"/>
          </a:xfrm>
        </p:grpSpPr>
        <p:sp>
          <p:nvSpPr>
            <p:cNvPr id="257" name="Rounded Rectangle 256"/>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8" name="TextBox 257"/>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9" name="Group 258"/>
          <p:cNvGrpSpPr/>
          <p:nvPr/>
        </p:nvGrpSpPr>
        <p:grpSpPr>
          <a:xfrm>
            <a:off x="4637642" y="3939598"/>
            <a:ext cx="780595" cy="488139"/>
            <a:chOff x="4064634" y="2171700"/>
            <a:chExt cx="926465" cy="437242"/>
          </a:xfrm>
        </p:grpSpPr>
        <p:sp>
          <p:nvSpPr>
            <p:cNvPr id="262" name="Rounded Rectangle 261"/>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63" name="TextBox 262"/>
            <p:cNvSpPr txBox="1"/>
            <p:nvPr/>
          </p:nvSpPr>
          <p:spPr>
            <a:xfrm>
              <a:off x="4117032" y="2224768"/>
              <a:ext cx="860460"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71" name="Group 270"/>
          <p:cNvGrpSpPr/>
          <p:nvPr/>
        </p:nvGrpSpPr>
        <p:grpSpPr>
          <a:xfrm>
            <a:off x="7815860" y="1151335"/>
            <a:ext cx="3583673" cy="949779"/>
            <a:chOff x="720724" y="1221920"/>
            <a:chExt cx="2957617" cy="949779"/>
          </a:xfrm>
        </p:grpSpPr>
        <p:sp>
          <p:nvSpPr>
            <p:cNvPr id="272" name="Rounded Rectangle 271"/>
            <p:cNvSpPr/>
            <p:nvPr/>
          </p:nvSpPr>
          <p:spPr>
            <a:xfrm>
              <a:off x="720724" y="1221920"/>
              <a:ext cx="287679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73" name="TextBox 272"/>
            <p:cNvSpPr txBox="1"/>
            <p:nvPr/>
          </p:nvSpPr>
          <p:spPr>
            <a:xfrm>
              <a:off x="771524" y="1228725"/>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OH River at Paducah</a:t>
              </a:r>
            </a:p>
          </p:txBody>
        </p:sp>
        <p:sp>
          <p:nvSpPr>
            <p:cNvPr id="274" name="TextBox 273"/>
            <p:cNvSpPr txBox="1"/>
            <p:nvPr/>
          </p:nvSpPr>
          <p:spPr>
            <a:xfrm>
              <a:off x="779145" y="1495425"/>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39.6’  </a:t>
              </a:r>
              <a:r>
                <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rPr>
                <a:t>MINOR</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 </a:t>
              </a:r>
            </a:p>
          </p:txBody>
        </p:sp>
        <p:sp>
          <p:nvSpPr>
            <p:cNvPr id="275" name="TextBox 274"/>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276" name="TextBox 275"/>
            <p:cNvSpPr txBox="1"/>
            <p:nvPr/>
          </p:nvSpPr>
          <p:spPr>
            <a:xfrm>
              <a:off x="1697005" y="1674688"/>
              <a:ext cx="1981336"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Crested and falling below </a:t>
              </a:r>
              <a:r>
                <a:rPr lang="en-US" sz="12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MINOR</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for tomorrow</a:t>
              </a:r>
            </a:p>
          </p:txBody>
        </p:sp>
      </p:grpSp>
      <p:grpSp>
        <p:nvGrpSpPr>
          <p:cNvPr id="294" name="Group 293"/>
          <p:cNvGrpSpPr/>
          <p:nvPr/>
        </p:nvGrpSpPr>
        <p:grpSpPr>
          <a:xfrm>
            <a:off x="7780943" y="2168274"/>
            <a:ext cx="3661907" cy="949779"/>
            <a:chOff x="720722" y="1221920"/>
            <a:chExt cx="3259283" cy="949779"/>
          </a:xfrm>
        </p:grpSpPr>
        <p:sp>
          <p:nvSpPr>
            <p:cNvPr id="295" name="Rounded Rectangle 294"/>
            <p:cNvSpPr/>
            <p:nvPr/>
          </p:nvSpPr>
          <p:spPr>
            <a:xfrm>
              <a:off x="720722" y="1221920"/>
              <a:ext cx="325928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96" name="TextBox 295"/>
            <p:cNvSpPr txBox="1"/>
            <p:nvPr/>
          </p:nvSpPr>
          <p:spPr>
            <a:xfrm>
              <a:off x="771524" y="1228725"/>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OH River at Cairo</a:t>
              </a:r>
            </a:p>
          </p:txBody>
        </p:sp>
        <p:sp>
          <p:nvSpPr>
            <p:cNvPr id="297" name="TextBox 296"/>
            <p:cNvSpPr txBox="1"/>
            <p:nvPr/>
          </p:nvSpPr>
          <p:spPr>
            <a:xfrm>
              <a:off x="779145" y="1495425"/>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46.5’  </a:t>
              </a:r>
              <a:r>
                <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rPr>
                <a:t>MINOR</a:t>
              </a:r>
            </a:p>
          </p:txBody>
        </p:sp>
        <p:sp>
          <p:nvSpPr>
            <p:cNvPr id="298" name="TextBox 297"/>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299" name="TextBox 298"/>
            <p:cNvSpPr txBox="1"/>
            <p:nvPr/>
          </p:nvSpPr>
          <p:spPr>
            <a:xfrm>
              <a:off x="1786123" y="1691701"/>
              <a:ext cx="2081957"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Crested and falling below </a:t>
              </a:r>
              <a:r>
                <a:rPr lang="en-US" sz="12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MINOR</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on Saturday</a:t>
              </a:r>
            </a:p>
          </p:txBody>
        </p:sp>
      </p:grpSp>
      <p:grpSp>
        <p:nvGrpSpPr>
          <p:cNvPr id="327" name="Group 326"/>
          <p:cNvGrpSpPr/>
          <p:nvPr/>
        </p:nvGrpSpPr>
        <p:grpSpPr>
          <a:xfrm>
            <a:off x="7631131" y="3187337"/>
            <a:ext cx="3670470" cy="949779"/>
            <a:chOff x="461643" y="2806880"/>
            <a:chExt cx="2739607" cy="949779"/>
          </a:xfrm>
        </p:grpSpPr>
        <p:sp>
          <p:nvSpPr>
            <p:cNvPr id="328" name="Rounded Rectangle 327"/>
            <p:cNvSpPr/>
            <p:nvPr/>
          </p:nvSpPr>
          <p:spPr>
            <a:xfrm>
              <a:off x="461643" y="2806880"/>
              <a:ext cx="2739607"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29" name="TextBox 328"/>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Greenville</a:t>
              </a:r>
            </a:p>
          </p:txBody>
        </p:sp>
        <p:sp>
          <p:nvSpPr>
            <p:cNvPr id="330" name="TextBox 329"/>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48.2’  </a:t>
              </a:r>
              <a:r>
                <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rPr>
                <a:t>MINOR</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r>
                <a:rPr lang="en-US" sz="1200" b="1" dirty="0">
                  <a:solidFill>
                    <a:srgbClr val="C00000"/>
                  </a:solidFill>
                  <a:effectLst>
                    <a:outerShdw blurRad="38100" dist="38100" dir="2700000" algn="tl">
                      <a:srgbClr val="000000">
                        <a:alpha val="43137"/>
                      </a:srgbClr>
                    </a:outerShdw>
                  </a:effectLst>
                  <a:latin typeface="Arial Narrow" panose="020B0606020202030204" pitchFamily="34" charset="0"/>
                </a:rPr>
                <a:t> </a:t>
              </a:r>
            </a:p>
          </p:txBody>
        </p:sp>
        <p:sp>
          <p:nvSpPr>
            <p:cNvPr id="331" name="TextBox 330"/>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grpSp>
      <p:grpSp>
        <p:nvGrpSpPr>
          <p:cNvPr id="347" name="Group 346"/>
          <p:cNvGrpSpPr/>
          <p:nvPr/>
        </p:nvGrpSpPr>
        <p:grpSpPr>
          <a:xfrm>
            <a:off x="7594957" y="5244157"/>
            <a:ext cx="3279909" cy="949779"/>
            <a:chOff x="461644" y="2806880"/>
            <a:chExt cx="2772132" cy="949779"/>
          </a:xfrm>
        </p:grpSpPr>
        <p:sp>
          <p:nvSpPr>
            <p:cNvPr id="348" name="Rounded Rectangle 347"/>
            <p:cNvSpPr/>
            <p:nvPr/>
          </p:nvSpPr>
          <p:spPr>
            <a:xfrm>
              <a:off x="461644" y="2806880"/>
              <a:ext cx="2685415"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49" name="TextBox 348"/>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New Orleans</a:t>
              </a:r>
            </a:p>
          </p:txBody>
        </p:sp>
        <p:sp>
          <p:nvSpPr>
            <p:cNvPr id="350" name="TextBox 349"/>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14.2’  </a:t>
              </a:r>
            </a:p>
          </p:txBody>
        </p:sp>
        <p:sp>
          <p:nvSpPr>
            <p:cNvPr id="351" name="TextBox 350"/>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352" name="TextBox 351"/>
            <p:cNvSpPr txBox="1"/>
            <p:nvPr/>
          </p:nvSpPr>
          <p:spPr>
            <a:xfrm>
              <a:off x="1549756" y="3220973"/>
              <a:ext cx="1684020"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Cresting over the next few days</a:t>
              </a:r>
            </a:p>
          </p:txBody>
        </p:sp>
      </p:grpSp>
      <p:grpSp>
        <p:nvGrpSpPr>
          <p:cNvPr id="366" name="Group 365"/>
          <p:cNvGrpSpPr/>
          <p:nvPr/>
        </p:nvGrpSpPr>
        <p:grpSpPr>
          <a:xfrm>
            <a:off x="636626" y="5279320"/>
            <a:ext cx="3615173" cy="949779"/>
            <a:chOff x="461644" y="2806880"/>
            <a:chExt cx="2685415" cy="949779"/>
          </a:xfrm>
        </p:grpSpPr>
        <p:sp>
          <p:nvSpPr>
            <p:cNvPr id="367" name="Rounded Rectangle 366"/>
            <p:cNvSpPr/>
            <p:nvPr/>
          </p:nvSpPr>
          <p:spPr>
            <a:xfrm>
              <a:off x="461644" y="2806880"/>
              <a:ext cx="2685415"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68" name="TextBox 367"/>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Baton Rouge</a:t>
              </a:r>
            </a:p>
          </p:txBody>
        </p:sp>
        <p:sp>
          <p:nvSpPr>
            <p:cNvPr id="369" name="TextBox 368"/>
            <p:cNvSpPr txBox="1"/>
            <p:nvPr/>
          </p:nvSpPr>
          <p:spPr>
            <a:xfrm>
              <a:off x="520065" y="3080385"/>
              <a:ext cx="2386052"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37.8’  </a:t>
              </a:r>
              <a:r>
                <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rPr>
                <a:t>MINOR</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r>
                <a:rPr lang="en-US" sz="1200" b="1" dirty="0">
                  <a:solidFill>
                    <a:srgbClr val="F79646">
                      <a:lumMod val="75000"/>
                    </a:srgbClr>
                  </a:solidFill>
                  <a:effectLst>
                    <a:outerShdw blurRad="38100" dist="38100" dir="2700000" algn="tl">
                      <a:srgbClr val="000000">
                        <a:alpha val="43137"/>
                      </a:srgbClr>
                    </a:outerShdw>
                  </a:effectLst>
                  <a:latin typeface="Arial Narrow" panose="020B0606020202030204" pitchFamily="34" charset="0"/>
                </a:rPr>
                <a:t> </a:t>
              </a:r>
            </a:p>
          </p:txBody>
        </p:sp>
        <p:sp>
          <p:nvSpPr>
            <p:cNvPr id="370" name="TextBox 369"/>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371" name="TextBox 370"/>
            <p:cNvSpPr txBox="1"/>
            <p:nvPr/>
          </p:nvSpPr>
          <p:spPr>
            <a:xfrm>
              <a:off x="1412611" y="3252546"/>
              <a:ext cx="1684020"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Cresting and remaining in </a:t>
              </a:r>
              <a:r>
                <a:rPr lang="en-US" sz="12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MINOR</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over the next 5 days</a:t>
              </a:r>
            </a:p>
          </p:txBody>
        </p:sp>
      </p:grpSp>
      <p:sp>
        <p:nvSpPr>
          <p:cNvPr id="85" name="Oval 84"/>
          <p:cNvSpPr/>
          <p:nvPr/>
        </p:nvSpPr>
        <p:spPr>
          <a:xfrm>
            <a:off x="2365722" y="6483131"/>
            <a:ext cx="122803" cy="157176"/>
          </a:xfrm>
          <a:prstGeom prst="ellips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93" name="Oval 392"/>
          <p:cNvSpPr/>
          <p:nvPr/>
        </p:nvSpPr>
        <p:spPr>
          <a:xfrm>
            <a:off x="6242309" y="5975323"/>
            <a:ext cx="122803" cy="157176"/>
          </a:xfrm>
          <a:prstGeom prst="ellips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69" name="Right Brace 268"/>
          <p:cNvSpPr/>
          <p:nvPr/>
        </p:nvSpPr>
        <p:spPr>
          <a:xfrm rot="1252184">
            <a:off x="5854077" y="3596458"/>
            <a:ext cx="239852" cy="342912"/>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09" name="Rectangle 208"/>
          <p:cNvSpPr/>
          <p:nvPr/>
        </p:nvSpPr>
        <p:spPr>
          <a:xfrm>
            <a:off x="6099009" y="6280454"/>
            <a:ext cx="4742378" cy="55245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08" name="TextBox 207"/>
          <p:cNvSpPr txBox="1"/>
          <p:nvPr/>
        </p:nvSpPr>
        <p:spPr>
          <a:xfrm>
            <a:off x="6593762" y="6342236"/>
            <a:ext cx="3692623" cy="369332"/>
          </a:xfrm>
          <a:prstGeom prst="rect">
            <a:avLst/>
          </a:prstGeom>
          <a:noFill/>
        </p:spPr>
        <p:txBody>
          <a:bodyPr wrap="square" rtlCol="0" anchor="ctr">
            <a:spAutoFit/>
          </a:bodyPr>
          <a:lstStyle/>
          <a:p>
            <a:pPr algn="ctr"/>
            <a:r>
              <a:rPr lang="en-US" b="1" dirty="0">
                <a:solidFill>
                  <a:prstClr val="white"/>
                </a:solidFill>
                <a:latin typeface="Arial Narrow" panose="020B0606020202030204" pitchFamily="34" charset="0"/>
              </a:rPr>
              <a:t>Morganza Location</a:t>
            </a:r>
          </a:p>
        </p:txBody>
      </p:sp>
      <p:sp>
        <p:nvSpPr>
          <p:cNvPr id="163" name="5-Point Star 162"/>
          <p:cNvSpPr/>
          <p:nvPr/>
        </p:nvSpPr>
        <p:spPr>
          <a:xfrm>
            <a:off x="7174137" y="6464495"/>
            <a:ext cx="171449" cy="171450"/>
          </a:xfrm>
          <a:prstGeom prst="star5">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2" name="5-Point Star 162">
            <a:extLst>
              <a:ext uri="{FF2B5EF4-FFF2-40B4-BE49-F238E27FC236}">
                <a16:creationId xmlns:a16="http://schemas.microsoft.com/office/drawing/2014/main" id="{C0AE10ED-BA35-4628-9452-AAE5B61E7897}"/>
              </a:ext>
            </a:extLst>
          </p:cNvPr>
          <p:cNvSpPr/>
          <p:nvPr/>
        </p:nvSpPr>
        <p:spPr>
          <a:xfrm>
            <a:off x="5373586" y="5346212"/>
            <a:ext cx="171449" cy="171450"/>
          </a:xfrm>
          <a:prstGeom prst="star5">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52" name="TextBox 151">
            <a:extLst>
              <a:ext uri="{FF2B5EF4-FFF2-40B4-BE49-F238E27FC236}">
                <a16:creationId xmlns:a16="http://schemas.microsoft.com/office/drawing/2014/main" id="{8310416D-6901-4EBA-91CF-280D76138EF0}"/>
              </a:ext>
            </a:extLst>
          </p:cNvPr>
          <p:cNvSpPr txBox="1"/>
          <p:nvPr/>
        </p:nvSpPr>
        <p:spPr>
          <a:xfrm>
            <a:off x="8966546" y="3658203"/>
            <a:ext cx="2109173"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Crested and falling below </a:t>
            </a:r>
            <a:r>
              <a:rPr lang="en-US" sz="12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MINOR</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on Thursday </a:t>
            </a:r>
          </a:p>
        </p:txBody>
      </p:sp>
      <p:sp>
        <p:nvSpPr>
          <p:cNvPr id="156" name="TextBox 155">
            <a:extLst>
              <a:ext uri="{FF2B5EF4-FFF2-40B4-BE49-F238E27FC236}">
                <a16:creationId xmlns:a16="http://schemas.microsoft.com/office/drawing/2014/main" id="{3F5B726B-6183-44DC-AA41-1E1BBCB88A39}"/>
              </a:ext>
            </a:extLst>
          </p:cNvPr>
          <p:cNvSpPr txBox="1"/>
          <p:nvPr/>
        </p:nvSpPr>
        <p:spPr>
          <a:xfrm>
            <a:off x="2431581" y="1566442"/>
            <a:ext cx="2388778"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Cresting and falling below </a:t>
            </a:r>
            <a:r>
              <a:rPr lang="en-US" sz="12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MINOR</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on Saturday</a:t>
            </a:r>
          </a:p>
        </p:txBody>
      </p:sp>
      <p:pic>
        <p:nvPicPr>
          <p:cNvPr id="146" name="Picture 3">
            <a:extLst>
              <a:ext uri="{FF2B5EF4-FFF2-40B4-BE49-F238E27FC236}">
                <a16:creationId xmlns:a16="http://schemas.microsoft.com/office/drawing/2014/main" id="{1D4798AF-65CF-448E-A4D5-0F01802C99A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03329" y="2621534"/>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8" name="Picture 2">
            <a:extLst>
              <a:ext uri="{FF2B5EF4-FFF2-40B4-BE49-F238E27FC236}">
                <a16:creationId xmlns:a16="http://schemas.microsoft.com/office/drawing/2014/main" id="{73EED9CF-765E-4AF5-A427-EE6C83385C39}"/>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169130" y="3603289"/>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9" name="Picture 2">
            <a:extLst>
              <a:ext uri="{FF2B5EF4-FFF2-40B4-BE49-F238E27FC236}">
                <a16:creationId xmlns:a16="http://schemas.microsoft.com/office/drawing/2014/main" id="{A4CE7AA5-FC2B-49D6-BB57-FFE786FC5648}"/>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401670" y="3714985"/>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0" name="Picture 2">
            <a:extLst>
              <a:ext uri="{FF2B5EF4-FFF2-40B4-BE49-F238E27FC236}">
                <a16:creationId xmlns:a16="http://schemas.microsoft.com/office/drawing/2014/main" id="{01A56B4B-45C3-4732-BA24-F73A12E5E16E}"/>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81620" y="1621576"/>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3" name="Picture 2">
            <a:extLst>
              <a:ext uri="{FF2B5EF4-FFF2-40B4-BE49-F238E27FC236}">
                <a16:creationId xmlns:a16="http://schemas.microsoft.com/office/drawing/2014/main" id="{27829886-BE09-4325-A6C4-82D20CCF3B5C}"/>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62163" y="4722402"/>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4" name="Picture 2">
            <a:extLst>
              <a:ext uri="{FF2B5EF4-FFF2-40B4-BE49-F238E27FC236}">
                <a16:creationId xmlns:a16="http://schemas.microsoft.com/office/drawing/2014/main" id="{E59CEDD3-B596-487F-80EC-F8CD7B9983B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418340" y="5774018"/>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5" name="Picture 2">
            <a:extLst>
              <a:ext uri="{FF2B5EF4-FFF2-40B4-BE49-F238E27FC236}">
                <a16:creationId xmlns:a16="http://schemas.microsoft.com/office/drawing/2014/main" id="{9EB2BDC5-3CF6-4B80-9386-DC511E35DB89}"/>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586926" y="1646033"/>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7" name="Picture 2">
            <a:extLst>
              <a:ext uri="{FF2B5EF4-FFF2-40B4-BE49-F238E27FC236}">
                <a16:creationId xmlns:a16="http://schemas.microsoft.com/office/drawing/2014/main" id="{7E52FB99-7669-4C74-B723-CFBA4BC6B88B}"/>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561618" y="2692729"/>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8" name="Picture 2">
            <a:extLst>
              <a:ext uri="{FF2B5EF4-FFF2-40B4-BE49-F238E27FC236}">
                <a16:creationId xmlns:a16="http://schemas.microsoft.com/office/drawing/2014/main" id="{BDDEA043-6504-401E-A9DB-C46CF332334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207539" y="4747132"/>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0" name="Picture 159">
            <a:extLst>
              <a:ext uri="{FF2B5EF4-FFF2-40B4-BE49-F238E27FC236}">
                <a16:creationId xmlns:a16="http://schemas.microsoft.com/office/drawing/2014/main" id="{EF09C881-7931-4BD7-AC50-B6D4C39C2466}"/>
              </a:ext>
            </a:extLst>
          </p:cNvPr>
          <p:cNvPicPr>
            <a:picLocks noChangeAspect="1"/>
          </p:cNvPicPr>
          <p:nvPr/>
        </p:nvPicPr>
        <p:blipFill rotWithShape="1">
          <a:blip r:embed="rId8"/>
          <a:srcRect t="-1" b="13987"/>
          <a:stretch/>
        </p:blipFill>
        <p:spPr>
          <a:xfrm>
            <a:off x="8365135" y="5704299"/>
            <a:ext cx="443581" cy="399049"/>
          </a:xfrm>
          <a:prstGeom prst="rect">
            <a:avLst/>
          </a:prstGeom>
        </p:spPr>
      </p:pic>
    </p:spTree>
    <p:extLst>
      <p:ext uri="{BB962C8B-B14F-4D97-AF65-F5344CB8AC3E}">
        <p14:creationId xmlns:p14="http://schemas.microsoft.com/office/powerpoint/2010/main" val="817658048"/>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Getting All Post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13373</TotalTime>
  <Words>510</Words>
  <Application>Microsoft Office PowerPoint</Application>
  <PresentationFormat>Widescreen</PresentationFormat>
  <Paragraphs>70</Paragraphs>
  <Slides>2</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vt:i4>
      </vt:variant>
    </vt:vector>
  </HeadingPairs>
  <TitlesOfParts>
    <vt:vector size="8" baseType="lpstr">
      <vt:lpstr>Arial</vt:lpstr>
      <vt:lpstr>Arial Narrow</vt:lpstr>
      <vt:lpstr>Calibri</vt:lpstr>
      <vt:lpstr>Calibri Light</vt:lpstr>
      <vt:lpstr>1_Office Theme</vt:lpstr>
      <vt:lpstr>Getting All Posts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Suzanne Van Cooten</dc:creator>
  <cp:lastModifiedBy>Jeffrey Graschel</cp:lastModifiedBy>
  <cp:revision>646</cp:revision>
  <cp:lastPrinted>2019-06-25T17:36:27Z</cp:lastPrinted>
  <dcterms:created xsi:type="dcterms:W3CDTF">2019-02-26T19:21:25Z</dcterms:created>
  <dcterms:modified xsi:type="dcterms:W3CDTF">2021-04-06T17:01:01Z</dcterms:modified>
</cp:coreProperties>
</file>