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p:scale>
          <a:sx n="87" d="100"/>
          <a:sy n="87" d="100"/>
        </p:scale>
        <p:origin x="11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4/1/2021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4/1/2021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568045" cy="615553"/>
          </a:xfrm>
          <a:prstGeom prst="rect">
            <a:avLst/>
          </a:prstGeom>
        </p:spPr>
        <p:txBody>
          <a:bodyPr wrap="none">
            <a:spAutoFit/>
          </a:bodyPr>
          <a:lstStyle/>
          <a:p>
            <a:r>
              <a:rPr lang="en-US" sz="1700" b="1" dirty="0">
                <a:solidFill>
                  <a:prstClr val="white"/>
                </a:solidFill>
              </a:rPr>
              <a:t>LMRFC Forecasts Issued Morning of April 1,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2145" y="80544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2142" y="271898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2145" y="165146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2144" y="353674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41882" y="687259"/>
            <a:ext cx="11330408" cy="6186309"/>
          </a:xfrm>
          <a:prstGeom prst="rect">
            <a:avLst/>
          </a:prstGeom>
          <a:noFill/>
        </p:spPr>
        <p:txBody>
          <a:bodyPr wrap="square" rtlCol="0">
            <a:spAutoFit/>
          </a:bodyPr>
          <a:lstStyle/>
          <a:p>
            <a:r>
              <a:rPr lang="en-US" dirty="0">
                <a:solidFill>
                  <a:prstClr val="black"/>
                </a:solidFill>
              </a:rPr>
              <a:t>Another round of rainfall occurred over the Tennessee and Lower Mississippi Valleys during the past couple of days.  A cold front has swept through the area and no significant rainfall is forecast for the next week. </a:t>
            </a:r>
          </a:p>
          <a:p>
            <a:endParaRPr lang="en-US" dirty="0">
              <a:solidFill>
                <a:prstClr val="black"/>
              </a:solidFill>
            </a:endParaRPr>
          </a:p>
          <a:p>
            <a:r>
              <a:rPr lang="en-US" dirty="0">
                <a:solidFill>
                  <a:prstClr val="black"/>
                </a:solidFill>
              </a:rPr>
              <a:t>Minor to isolated moderate flooding continues on the lower Ohio and lower Mississippi Rivers.  On the lower Ohio River,  Cairo, IL will slowly rise another ½ foot over the next few days and crest at 46.5ft on Sunday.  This crest will be near the same height as the previous two crests. </a:t>
            </a:r>
          </a:p>
          <a:p>
            <a:endParaRPr lang="en-US" dirty="0">
              <a:solidFill>
                <a:prstClr val="black"/>
              </a:solidFill>
            </a:endParaRPr>
          </a:p>
          <a:p>
            <a:r>
              <a:rPr lang="en-US" dirty="0">
                <a:solidFill>
                  <a:prstClr val="black"/>
                </a:solidFill>
              </a:rPr>
              <a:t>On the middle Mississippi River above the junction with the Ohio River, Cape Girardeau, MO has crested and should fall below flood stage by this weekend. </a:t>
            </a:r>
          </a:p>
          <a:p>
            <a:endParaRPr lang="en-US" dirty="0">
              <a:solidFill>
                <a:prstClr val="black"/>
              </a:solidFill>
            </a:endParaRPr>
          </a:p>
          <a:p>
            <a:r>
              <a:rPr lang="en-US" dirty="0">
                <a:solidFill>
                  <a:prstClr val="black"/>
                </a:solidFill>
              </a:rPr>
              <a:t>On the lower Mississippi River above the junction with the Arkansas River, minor flooding continues from New Madrid, MO to Osceola, AR and at </a:t>
            </a:r>
            <a:r>
              <a:rPr lang="en-US" dirty="0" err="1">
                <a:solidFill>
                  <a:prstClr val="black"/>
                </a:solidFill>
              </a:rPr>
              <a:t>Mhoon</a:t>
            </a:r>
            <a:r>
              <a:rPr lang="en-US" dirty="0">
                <a:solidFill>
                  <a:prstClr val="black"/>
                </a:solidFill>
              </a:rPr>
              <a:t> Landing, MS.  Rises of 1 foot will occur over the next 7 days as routed water from the lower Ohio River continues to work downstream. </a:t>
            </a:r>
          </a:p>
          <a:p>
            <a:endParaRPr lang="en-US" dirty="0">
              <a:solidFill>
                <a:prstClr val="black"/>
              </a:solidFill>
            </a:endParaRPr>
          </a:p>
          <a:p>
            <a:r>
              <a:rPr lang="en-US" dirty="0">
                <a:solidFill>
                  <a:prstClr val="black"/>
                </a:solidFill>
              </a:rPr>
              <a:t>On the lower Mississippi River below the junction with the Arkansas River, Arkansas City, AR has crested and Greenville, MS is near crest now.  Rises of ½ to 1 foot are expected over the next 5 days.  Moderate flooding will continue at Natchez, MS and Red River Landing, LA will crest right at the moderate flood level of 55.0ft on Sunday.  Minor flooding will continue from Arkansas City, AR to Vicksburg, MS and at Baton Rouge, LA.   All locations should be crested by early next week and routed water from the lower Ohio River will keep stages elevated through most of April.</a:t>
            </a:r>
          </a:p>
          <a:p>
            <a:endParaRPr lang="en-US" dirty="0">
              <a:solidFill>
                <a:prstClr val="black"/>
              </a:solidFill>
            </a:endParaRPr>
          </a:p>
          <a:p>
            <a:r>
              <a:rPr lang="en-US" dirty="0">
                <a:solidFill>
                  <a:prstClr val="black"/>
                </a:solidFill>
              </a:rPr>
              <a:t>The 16 day future rainfall model continues to show the same crests as the official forecast on the lower Ohio and lower Mississippi Rivers. </a:t>
            </a:r>
          </a:p>
        </p:txBody>
      </p:sp>
      <p:sp>
        <p:nvSpPr>
          <p:cNvPr id="16" name="Oval 15">
            <a:extLst>
              <a:ext uri="{FF2B5EF4-FFF2-40B4-BE49-F238E27FC236}">
                <a16:creationId xmlns:a16="http://schemas.microsoft.com/office/drawing/2014/main" id="{159A50C5-FA4F-405E-B2EC-4BDBCE3524AC}"/>
              </a:ext>
            </a:extLst>
          </p:cNvPr>
          <p:cNvSpPr/>
          <p:nvPr/>
        </p:nvSpPr>
        <p:spPr>
          <a:xfrm>
            <a:off x="202143" y="463251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Oval 16">
            <a:extLst>
              <a:ext uri="{FF2B5EF4-FFF2-40B4-BE49-F238E27FC236}">
                <a16:creationId xmlns:a16="http://schemas.microsoft.com/office/drawing/2014/main" id="{8A6E06F9-17EE-44B3-8BE3-2FD08166204A}"/>
              </a:ext>
            </a:extLst>
          </p:cNvPr>
          <p:cNvSpPr/>
          <p:nvPr/>
        </p:nvSpPr>
        <p:spPr>
          <a:xfrm>
            <a:off x="219682" y="624296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1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33.6’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571980" y="3269811"/>
              <a:ext cx="17321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31.5’ on Wednesday</a:t>
              </a:r>
            </a:p>
          </p:txBody>
        </p:sp>
      </p:grpSp>
      <p:grpSp>
        <p:nvGrpSpPr>
          <p:cNvPr id="128" name="Group 127"/>
          <p:cNvGrpSpPr/>
          <p:nvPr/>
        </p:nvGrpSpPr>
        <p:grpSpPr>
          <a:xfrm>
            <a:off x="1304994" y="4201425"/>
            <a:ext cx="3048200" cy="949779"/>
            <a:chOff x="461644" y="2806880"/>
            <a:chExt cx="2840961"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51.8’  </a:t>
              </a:r>
              <a:r>
                <a:rPr lang="en-US" sz="1200" b="1" dirty="0">
                  <a:solidFill>
                    <a:srgbClr val="FF0000"/>
                  </a:solidFill>
                  <a:effectLst>
                    <a:outerShdw blurRad="38100" dist="38100" dir="2700000" algn="tl">
                      <a:srgbClr val="000000">
                        <a:alpha val="43137"/>
                      </a:srgbClr>
                    </a:outerShdw>
                  </a:effectLst>
                  <a:latin typeface="Arial Narrow" panose="020B0606020202030204" pitchFamily="34" charset="0"/>
                </a:rPr>
                <a:t>MODERATE</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92029"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52.5’ on Saturday</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075304" y="3136793"/>
            <a:ext cx="3832063" cy="972428"/>
            <a:chOff x="444731" y="2784231"/>
            <a:chExt cx="3346167"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37.6’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40536" y="3105677"/>
              <a:ext cx="2150362"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remaining above flood over the next several days </a:t>
              </a:r>
            </a:p>
          </p:txBody>
        </p:sp>
      </p:grpSp>
      <p:grpSp>
        <p:nvGrpSpPr>
          <p:cNvPr id="166" name="Group 165"/>
          <p:cNvGrpSpPr/>
          <p:nvPr/>
        </p:nvGrpSpPr>
        <p:grpSpPr>
          <a:xfrm>
            <a:off x="7426917" y="4227149"/>
            <a:ext cx="3301677" cy="949779"/>
            <a:chOff x="461644" y="2806880"/>
            <a:chExt cx="282866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44.7’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55162" y="3244522"/>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45.0’ for Tomorrow</a:t>
              </a:r>
            </a:p>
          </p:txBody>
        </p:sp>
      </p:grpSp>
      <p:sp>
        <p:nvSpPr>
          <p:cNvPr id="188" name="Rectangle 187"/>
          <p:cNvSpPr/>
          <p:nvPr/>
        </p:nvSpPr>
        <p:spPr>
          <a:xfrm>
            <a:off x="5766141" y="448907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40.3’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Sunday</a:t>
              </a:r>
            </a:p>
          </p:txBody>
        </p:sp>
      </p:grpSp>
      <p:grpSp>
        <p:nvGrpSpPr>
          <p:cNvPr id="294" name="Group 293"/>
          <p:cNvGrpSpPr/>
          <p:nvPr/>
        </p:nvGrpSpPr>
        <p:grpSpPr>
          <a:xfrm>
            <a:off x="7780943" y="2168274"/>
            <a:ext cx="3661907"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46.0’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86123" y="1691701"/>
              <a:ext cx="20819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46.5’ on Sunday</a:t>
              </a:r>
            </a:p>
          </p:txBody>
        </p:sp>
      </p:grpSp>
      <p:grpSp>
        <p:nvGrpSpPr>
          <p:cNvPr id="327" name="Group 326"/>
          <p:cNvGrpSpPr/>
          <p:nvPr/>
        </p:nvGrpSpPr>
        <p:grpSpPr>
          <a:xfrm>
            <a:off x="7631131" y="3187337"/>
            <a:ext cx="3670470"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48.6’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13.8’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14.5’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Monday</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36.9’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37.8’ on Monday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025276" y="3738134"/>
            <a:ext cx="2109173"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Now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34.5’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Tuesday </a:t>
            </a:r>
          </a:p>
        </p:txBody>
      </p:sp>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3">
            <a:extLst>
              <a:ext uri="{FF2B5EF4-FFF2-40B4-BE49-F238E27FC236}">
                <a16:creationId xmlns:a16="http://schemas.microsoft.com/office/drawing/2014/main" id="{55347AB3-5A41-4251-A0F8-477CCE837A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91042" y="1617551"/>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3">
            <a:extLst>
              <a:ext uri="{FF2B5EF4-FFF2-40B4-BE49-F238E27FC236}">
                <a16:creationId xmlns:a16="http://schemas.microsoft.com/office/drawing/2014/main" id="{1D4798AF-65CF-448E-A4D5-0F01802C99A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3329" y="262153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1" name="Picture 3">
            <a:extLst>
              <a:ext uri="{FF2B5EF4-FFF2-40B4-BE49-F238E27FC236}">
                <a16:creationId xmlns:a16="http://schemas.microsoft.com/office/drawing/2014/main" id="{0ACAC95E-785B-4C0D-8B97-669C32BECAE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7611" y="165459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3">
            <a:extLst>
              <a:ext uri="{FF2B5EF4-FFF2-40B4-BE49-F238E27FC236}">
                <a16:creationId xmlns:a16="http://schemas.microsoft.com/office/drawing/2014/main" id="{815C8F90-8850-42A8-BC50-821AFFFB0CA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1598" y="269517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2">
            <a:extLst>
              <a:ext uri="{FF2B5EF4-FFF2-40B4-BE49-F238E27FC236}">
                <a16:creationId xmlns:a16="http://schemas.microsoft.com/office/drawing/2014/main" id="{73EED9CF-765E-4AF5-A427-EE6C83385C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85765" y="364607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2">
            <a:extLst>
              <a:ext uri="{FF2B5EF4-FFF2-40B4-BE49-F238E27FC236}">
                <a16:creationId xmlns:a16="http://schemas.microsoft.com/office/drawing/2014/main" id="{A4CE7AA5-FC2B-49D6-BB57-FFE786FC56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01670" y="371498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13289</TotalTime>
  <Words>582</Words>
  <Application>Microsoft Office PowerPoint</Application>
  <PresentationFormat>Widescreen</PresentationFormat>
  <Paragraphs>76</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635</cp:revision>
  <cp:lastPrinted>2019-06-25T17:36:27Z</cp:lastPrinted>
  <dcterms:created xsi:type="dcterms:W3CDTF">2019-02-26T19:21:25Z</dcterms:created>
  <dcterms:modified xsi:type="dcterms:W3CDTF">2021-04-01T17:31:28Z</dcterms:modified>
</cp:coreProperties>
</file>