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3/27/2023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3/27/2023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27,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8385" y="130377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8382" y="434929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8383" y="295788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8381" y="487622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10274" y="687898"/>
            <a:ext cx="11205784" cy="5909310"/>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The rain event ended over the weekend with 2 to 5 inches of rainfall occurring from Arkansas and south Missouri extending northeast into the Ohio Valley.     </a:t>
            </a:r>
          </a:p>
          <a:p>
            <a:endParaRPr lang="en-US" dirty="0">
              <a:solidFill>
                <a:prstClr val="black"/>
              </a:solidFill>
            </a:endParaRPr>
          </a:p>
          <a:p>
            <a:r>
              <a:rPr lang="en-US" dirty="0">
                <a:solidFill>
                  <a:prstClr val="black"/>
                </a:solidFill>
              </a:rPr>
              <a:t>Minor flooding is forecast for the lower Ohio River from Olmsted Lock and Dam, IL to Cairo, IL.  Cairo, IL is forecast to crest at 44.5ft on March 31</a:t>
            </a:r>
            <a:r>
              <a:rPr lang="en-US" baseline="30000" dirty="0">
                <a:solidFill>
                  <a:prstClr val="black"/>
                </a:solidFill>
              </a:rPr>
              <a:t>st</a:t>
            </a:r>
            <a:r>
              <a:rPr lang="en-US" dirty="0">
                <a:solidFill>
                  <a:prstClr val="black"/>
                </a:solidFill>
              </a:rPr>
              <a:t>. This crest would be similar to the crest that occurred a couple of weeks ago. </a:t>
            </a:r>
          </a:p>
          <a:p>
            <a:endParaRPr lang="en-US" dirty="0">
              <a:solidFill>
                <a:prstClr val="black"/>
              </a:solidFill>
            </a:endParaRPr>
          </a:p>
          <a:p>
            <a:r>
              <a:rPr lang="en-US" dirty="0">
                <a:solidFill>
                  <a:prstClr val="black"/>
                </a:solidFill>
              </a:rPr>
              <a:t>On the lower Mississippi River, rises have reached Greenville, MS and most locations should see rises by this weekend.</a:t>
            </a:r>
          </a:p>
          <a:p>
            <a:endParaRPr lang="en-US" dirty="0">
              <a:solidFill>
                <a:prstClr val="black"/>
              </a:solidFill>
            </a:endParaRPr>
          </a:p>
          <a:p>
            <a:r>
              <a:rPr lang="en-US" dirty="0">
                <a:solidFill>
                  <a:prstClr val="black"/>
                </a:solidFill>
              </a:rPr>
              <a:t>Renewed crests on the lower Mississippi River should occur for the first and second week of April.  Minor flooding is expected from Caruthersville, MO to Osceola, AR and from Natchez, MS downstream to Baton Rouge, LA. </a:t>
            </a:r>
          </a:p>
          <a:p>
            <a:endParaRPr lang="en-US" dirty="0">
              <a:solidFill>
                <a:prstClr val="black"/>
              </a:solidFill>
            </a:endParaRPr>
          </a:p>
          <a:p>
            <a:r>
              <a:rPr lang="en-US" dirty="0">
                <a:solidFill>
                  <a:prstClr val="black"/>
                </a:solidFill>
              </a:rPr>
              <a:t>The rises on the lower Mississippi River should be near or slightly higher than crests from one to two weeks ago. </a:t>
            </a:r>
          </a:p>
          <a:p>
            <a:endParaRPr lang="en-US" dirty="0">
              <a:solidFill>
                <a:prstClr val="black"/>
              </a:solidFill>
            </a:endParaRPr>
          </a:p>
          <a:p>
            <a:r>
              <a:rPr lang="en-US" dirty="0">
                <a:solidFill>
                  <a:prstClr val="black"/>
                </a:solidFill>
              </a:rPr>
              <a:t>The 16 day future rainfall guidance is similar to the official forecast with Cairo, IL cresting at 44.5ft on March 31</a:t>
            </a:r>
            <a:r>
              <a:rPr lang="en-US" baseline="30000" dirty="0">
                <a:solidFill>
                  <a:prstClr val="black"/>
                </a:solidFill>
              </a:rPr>
              <a:t>st</a:t>
            </a:r>
            <a:r>
              <a:rPr lang="en-US" dirty="0">
                <a:solidFill>
                  <a:prstClr val="black"/>
                </a:solidFill>
              </a:rPr>
              <a:t>.  The guidance shows minor flooding ending on the lower Ohio River for the first week of April and then another rise below flood levels occurring for the second week of April. </a:t>
            </a:r>
          </a:p>
          <a:p>
            <a:endParaRPr lang="en-US" dirty="0">
              <a:solidFill>
                <a:prstClr val="black"/>
              </a:solidFill>
            </a:endParaRPr>
          </a:p>
          <a:p>
            <a:endParaRPr lang="en-US" dirty="0">
              <a:solidFill>
                <a:prstClr val="black"/>
              </a:solidFill>
            </a:endParaRPr>
          </a:p>
          <a:p>
            <a:r>
              <a:rPr lang="en-US" dirty="0">
                <a:solidFill>
                  <a:prstClr val="black"/>
                </a:solidFill>
              </a:rPr>
              <a:t>  </a:t>
            </a:r>
          </a:p>
        </p:txBody>
      </p:sp>
      <p:sp>
        <p:nvSpPr>
          <p:cNvPr id="16" name="Oval 15">
            <a:extLst>
              <a:ext uri="{FF2B5EF4-FFF2-40B4-BE49-F238E27FC236}">
                <a16:creationId xmlns:a16="http://schemas.microsoft.com/office/drawing/2014/main" id="{EB43B28D-EA7A-4CBC-9FD0-8AFEE16FE8F2}"/>
              </a:ext>
            </a:extLst>
          </p:cNvPr>
          <p:cNvSpPr/>
          <p:nvPr/>
        </p:nvSpPr>
        <p:spPr>
          <a:xfrm>
            <a:off x="208383" y="217831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Oval 16">
            <a:extLst>
              <a:ext uri="{FF2B5EF4-FFF2-40B4-BE49-F238E27FC236}">
                <a16:creationId xmlns:a16="http://schemas.microsoft.com/office/drawing/2014/main" id="{C29B79EA-E273-47ED-8B54-9C221CEC0AEB}"/>
              </a:ext>
            </a:extLst>
          </p:cNvPr>
          <p:cNvSpPr/>
          <p:nvPr/>
        </p:nvSpPr>
        <p:spPr>
          <a:xfrm>
            <a:off x="208382" y="352727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27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368877" y="2153268"/>
            <a:ext cx="3788126" cy="949779"/>
            <a:chOff x="254417" y="2806880"/>
            <a:chExt cx="3382136" cy="949779"/>
          </a:xfrm>
        </p:grpSpPr>
        <p:sp>
          <p:nvSpPr>
            <p:cNvPr id="73" name="Rounded Rectangle 72"/>
            <p:cNvSpPr/>
            <p:nvPr/>
          </p:nvSpPr>
          <p:spPr>
            <a:xfrm>
              <a:off x="254417" y="2806880"/>
              <a:ext cx="3086770"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316057" y="3041694"/>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16.5’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324058" y="3270653"/>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381781" y="3174807"/>
              <a:ext cx="225477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29.0’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 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334108" y="4201425"/>
            <a:ext cx="4055935" cy="949779"/>
            <a:chOff x="461643" y="2806880"/>
            <a:chExt cx="3044653" cy="949779"/>
          </a:xfrm>
        </p:grpSpPr>
        <p:sp>
          <p:nvSpPr>
            <p:cNvPr id="129" name="Rounded Rectangle 128"/>
            <p:cNvSpPr/>
            <p:nvPr/>
          </p:nvSpPr>
          <p:spPr>
            <a:xfrm>
              <a:off x="461643" y="2806880"/>
              <a:ext cx="3044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97510" y="3264516"/>
              <a:ext cx="1988031"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for a couple of days and 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50.5’ on Apr 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314331" y="3126932"/>
            <a:ext cx="3369052" cy="972428"/>
            <a:chOff x="444731" y="2784231"/>
            <a:chExt cx="3276061"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27959" y="3314332"/>
              <a:ext cx="2192833"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near 35.0’ on Apr 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66" name="Group 165"/>
          <p:cNvGrpSpPr/>
          <p:nvPr/>
        </p:nvGrpSpPr>
        <p:grpSpPr>
          <a:xfrm>
            <a:off x="7426918" y="4227149"/>
            <a:ext cx="3504336" cy="949779"/>
            <a:chOff x="461644" y="2806880"/>
            <a:chExt cx="3095653" cy="949779"/>
          </a:xfrm>
        </p:grpSpPr>
        <p:sp>
          <p:nvSpPr>
            <p:cNvPr id="167" name="Rounded Rectangle 166"/>
            <p:cNvSpPr/>
            <p:nvPr/>
          </p:nvSpPr>
          <p:spPr>
            <a:xfrm>
              <a:off x="461644" y="2806880"/>
              <a:ext cx="3095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613377" y="3179004"/>
              <a:ext cx="181056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42.5’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 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cxnSpLocks/>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617313" y="4708952"/>
            <a:ext cx="843864" cy="29965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20536" cy="949779"/>
            <a:chOff x="720724" y="1221920"/>
            <a:chExt cx="305118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90573" y="1631379"/>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36.0’ on Mar 31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88548" y="1676799"/>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44.5’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 31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75189"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36.1’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641440" cy="949779"/>
            <a:chOff x="461644" y="2806880"/>
            <a:chExt cx="3077693" cy="949779"/>
          </a:xfrm>
        </p:grpSpPr>
        <p:sp>
          <p:nvSpPr>
            <p:cNvPr id="348" name="Rounded Rectangle 347"/>
            <p:cNvSpPr/>
            <p:nvPr/>
          </p:nvSpPr>
          <p:spPr>
            <a:xfrm>
              <a:off x="461644" y="2806880"/>
              <a:ext cx="30776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11.4’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57223" y="3175936"/>
              <a:ext cx="20353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few days and crest near 13.0’ for Apr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334108" y="5279320"/>
            <a:ext cx="3985528" cy="949779"/>
            <a:chOff x="461644" y="2806880"/>
            <a:chExt cx="2744314"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57612" y="3244823"/>
              <a:ext cx="184834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over the next few days and 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36.0’ on Apr 10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err="1">
                <a:solidFill>
                  <a:prstClr val="white"/>
                </a:solidFill>
                <a:latin typeface="Arial Narrow" panose="020B0606020202030204" pitchFamily="34" charset="0"/>
              </a:rPr>
              <a:t>Morganza</a:t>
            </a:r>
            <a:r>
              <a:rPr lang="en-US" b="1" dirty="0">
                <a:solidFill>
                  <a:prstClr val="white"/>
                </a:solidFill>
                <a:latin typeface="Arial Narrow" panose="020B0606020202030204" pitchFamily="34" charset="0"/>
              </a:rPr>
              <a: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30195" y="5298474"/>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17680" y="3654096"/>
            <a:ext cx="215023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near 45.5’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 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56" name="TextBox 155">
            <a:extLst>
              <a:ext uri="{FF2B5EF4-FFF2-40B4-BE49-F238E27FC236}">
                <a16:creationId xmlns:a16="http://schemas.microsoft.com/office/drawing/2014/main" id="{3F5B726B-6183-44DC-AA41-1E1BBCB88A39}"/>
              </a:ext>
            </a:extLst>
          </p:cNvPr>
          <p:cNvSpPr txBox="1"/>
          <p:nvPr/>
        </p:nvSpPr>
        <p:spPr>
          <a:xfrm>
            <a:off x="2702724" y="1525534"/>
            <a:ext cx="221142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33.0’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Apr 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pic>
        <p:nvPicPr>
          <p:cNvPr id="155" name="Picture 154">
            <a:extLst>
              <a:ext uri="{FF2B5EF4-FFF2-40B4-BE49-F238E27FC236}">
                <a16:creationId xmlns:a16="http://schemas.microsoft.com/office/drawing/2014/main" id="{1FB18C93-981C-40B6-BB01-BEDCB5D69F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1390" y="579466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157">
            <a:extLst>
              <a:ext uri="{FF2B5EF4-FFF2-40B4-BE49-F238E27FC236}">
                <a16:creationId xmlns:a16="http://schemas.microsoft.com/office/drawing/2014/main" id="{6FD0A908-18D5-418C-9347-1D5721713A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51581" y="575159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3">
            <a:extLst>
              <a:ext uri="{FF2B5EF4-FFF2-40B4-BE49-F238E27FC236}">
                <a16:creationId xmlns:a16="http://schemas.microsoft.com/office/drawing/2014/main" id="{0ABA24A0-FC01-4C0D-A5BA-E241E12D5F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5632" y="15991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3">
            <a:extLst>
              <a:ext uri="{FF2B5EF4-FFF2-40B4-BE49-F238E27FC236}">
                <a16:creationId xmlns:a16="http://schemas.microsoft.com/office/drawing/2014/main" id="{B60595A1-0E97-4835-819F-28ECF6C9E83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6187" y="162542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94F7A8CB-6B1D-4D94-8ADB-469DD46A38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0382" y="265361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3">
            <a:extLst>
              <a:ext uri="{FF2B5EF4-FFF2-40B4-BE49-F238E27FC236}">
                <a16:creationId xmlns:a16="http://schemas.microsoft.com/office/drawing/2014/main" id="{5A106097-F39E-47EE-B993-F4EBC60D6D7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6841" y="263145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3">
            <a:extLst>
              <a:ext uri="{FF2B5EF4-FFF2-40B4-BE49-F238E27FC236}">
                <a16:creationId xmlns:a16="http://schemas.microsoft.com/office/drawing/2014/main" id="{208920E4-EFEA-4A8F-80DC-AE9F39AA84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9016" y="361874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3">
            <a:extLst>
              <a:ext uri="{FF2B5EF4-FFF2-40B4-BE49-F238E27FC236}">
                <a16:creationId xmlns:a16="http://schemas.microsoft.com/office/drawing/2014/main" id="{96C9273F-F5A7-4E96-B6D0-F005C63E301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5050" y="469664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64DD330E-C113-4E6A-BFDE-CC266FB463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1914" y="370372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FA2F0CB6-11D3-4D18-BEF2-36CEDBEA8A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86121" y="474137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13630</TotalTime>
  <Words>508</Words>
  <Application>Microsoft Office PowerPoint</Application>
  <PresentationFormat>Widescreen</PresentationFormat>
  <Paragraphs>83</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623</cp:revision>
  <cp:lastPrinted>2019-06-25T17:36:27Z</cp:lastPrinted>
  <dcterms:created xsi:type="dcterms:W3CDTF">2019-02-26T19:21:25Z</dcterms:created>
  <dcterms:modified xsi:type="dcterms:W3CDTF">2023-03-27T16:20:29Z</dcterms:modified>
</cp:coreProperties>
</file>