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5"/>
  </p:notesMasterIdLst>
  <p:sldIdLst>
    <p:sldId id="313" r:id="rId3"/>
    <p:sldId id="272" r:id="rId4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2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2ED7F-654D-4EC9-985E-136557EAE3F0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0"/>
            <a:ext cx="560705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09328-657D-40FA-87E9-9AA633775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87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39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350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762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139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947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087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6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106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3217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1286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60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4815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8683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1433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8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042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032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08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851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93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60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841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77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865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483" y="369881"/>
            <a:ext cx="9079954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1400" b="1" dirty="0">
              <a:solidFill>
                <a:srgbClr val="9933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403805" y="0"/>
            <a:ext cx="2788195" cy="689518"/>
          </a:xfrm>
          <a:prstGeom prst="rect">
            <a:avLst/>
          </a:prstGeom>
          <a:solidFill>
            <a:schemeClr val="tx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110950" y="71255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white"/>
                </a:solidFill>
              </a:rPr>
              <a:t>Lower Mississippi </a:t>
            </a:r>
          </a:p>
          <a:p>
            <a:r>
              <a:rPr lang="en-US" sz="1400" dirty="0">
                <a:solidFill>
                  <a:prstClr val="white"/>
                </a:solidFill>
              </a:rPr>
              <a:t>RIVER FORECAST CENTER </a:t>
            </a:r>
          </a:p>
        </p:txBody>
      </p:sp>
      <p:pic>
        <p:nvPicPr>
          <p:cNvPr id="5" name="Picture 6" descr="https://upload.wikimedia.org/wikipedia/commons/thumb/f/ff/US-NationalWeatherService-Logo.svg/720px-US-NationalWeatherService-Logo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2205" y="52198"/>
            <a:ext cx="570345" cy="57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379320"/>
            <a:ext cx="407875" cy="30777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967" y="550"/>
            <a:ext cx="38204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b="1" dirty="0">
                <a:solidFill>
                  <a:prstClr val="white"/>
                </a:solidFill>
              </a:rPr>
              <a:t>LMRFC Reference Slide For Crest Tables </a:t>
            </a:r>
            <a:endParaRPr lang="en-US" sz="17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8567" y="1773"/>
            <a:ext cx="9412372" cy="377547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632" y="2918"/>
            <a:ext cx="4827860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b="1" dirty="0">
                <a:solidFill>
                  <a:prstClr val="white"/>
                </a:solidFill>
              </a:rPr>
              <a:t>LMRFC Forecasts Issued Morning of March 24, 2023</a:t>
            </a:r>
          </a:p>
          <a:p>
            <a:r>
              <a:rPr lang="en-US" sz="1700" b="1" dirty="0">
                <a:solidFill>
                  <a:prstClr val="white"/>
                </a:solidFill>
              </a:rPr>
              <a:t> </a:t>
            </a:r>
            <a:endParaRPr lang="en-US" sz="1700" dirty="0">
              <a:solidFill>
                <a:prstClr val="whit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6275" y="354493"/>
            <a:ext cx="85468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</a:rPr>
              <a:t>Talking Points </a:t>
            </a:r>
          </a:p>
        </p:txBody>
      </p:sp>
      <p:sp>
        <p:nvSpPr>
          <p:cNvPr id="23" name="Oval 22"/>
          <p:cNvSpPr/>
          <p:nvPr/>
        </p:nvSpPr>
        <p:spPr>
          <a:xfrm>
            <a:off x="208385" y="1303771"/>
            <a:ext cx="256593" cy="23571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208382" y="4612004"/>
            <a:ext cx="256593" cy="23571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C5A4AF8A-147F-491C-940D-98466FD015D1}"/>
              </a:ext>
            </a:extLst>
          </p:cNvPr>
          <p:cNvSpPr/>
          <p:nvPr/>
        </p:nvSpPr>
        <p:spPr>
          <a:xfrm>
            <a:off x="208383" y="2957887"/>
            <a:ext cx="256593" cy="23571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61183C4-AE78-4B61-9EF0-7FCC8D8047E0}"/>
              </a:ext>
            </a:extLst>
          </p:cNvPr>
          <p:cNvSpPr/>
          <p:nvPr/>
        </p:nvSpPr>
        <p:spPr>
          <a:xfrm>
            <a:off x="198307" y="5700108"/>
            <a:ext cx="256593" cy="23571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4AA1081-434F-4317-8A10-492AC4E60DF9}"/>
              </a:ext>
            </a:extLst>
          </p:cNvPr>
          <p:cNvSpPr txBox="1"/>
          <p:nvPr/>
        </p:nvSpPr>
        <p:spPr>
          <a:xfrm>
            <a:off x="710274" y="687898"/>
            <a:ext cx="1120578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The rain event has started and the middle Mississippi and Ohio Valleys has received 1 to 3 inches of rainfall.  Another round of 1 to 4 inches of rainfall is expected from Arkansas extending northeast into the lower Ohio Valley.     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Minor flooding is forecast for the lower Ohio River from Olmsted Lock and Dam, IL to Cairo, IL.  Cairo, IL is forecast to crest at 43.0ft on March 31</a:t>
            </a:r>
            <a:r>
              <a:rPr lang="en-US" baseline="30000" dirty="0">
                <a:solidFill>
                  <a:prstClr val="black"/>
                </a:solidFill>
              </a:rPr>
              <a:t>st</a:t>
            </a:r>
            <a:r>
              <a:rPr lang="en-US" dirty="0">
                <a:solidFill>
                  <a:prstClr val="black"/>
                </a:solidFill>
              </a:rPr>
              <a:t>. This crest would be about a foot less than the crest that occurred a couple of weeks ago. 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Minor flooding continues on the lower Mississippi River at Red River Landing, LA and it should fall below flood stage early next week. 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Rises from the lower Ohio River will start to move downstream on the lower Mississippi River and renewed minor flooding may be possible for portions of the lower Mississippi River.  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The 16 day future rainfall guidance is showing higher crest levels on the lower Ohio River.  The model is showing Cairo, IL cresting near 45.0ft for April 1</a:t>
            </a:r>
            <a:r>
              <a:rPr lang="en-US" baseline="30000" dirty="0">
                <a:solidFill>
                  <a:prstClr val="black"/>
                </a:solidFill>
              </a:rPr>
              <a:t>st</a:t>
            </a:r>
            <a:r>
              <a:rPr lang="en-US" dirty="0">
                <a:solidFill>
                  <a:prstClr val="black"/>
                </a:solidFill>
              </a:rPr>
              <a:t> which is a couple of feet higher than the official forecast.  This crest would be a foot higher than the crest earlier this month.  The minor flooding is also extended through </a:t>
            </a:r>
            <a:r>
              <a:rPr lang="en-US">
                <a:solidFill>
                  <a:prstClr val="black"/>
                </a:solidFill>
              </a:rPr>
              <a:t>the second week of April.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Since we have another day of rainfall, continued adjustments will be made to the forecast in the coming days.  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B43B28D-EA7A-4CBC-9FD0-8AFEE16FE8F2}"/>
              </a:ext>
            </a:extLst>
          </p:cNvPr>
          <p:cNvSpPr/>
          <p:nvPr/>
        </p:nvSpPr>
        <p:spPr>
          <a:xfrm>
            <a:off x="208383" y="2178319"/>
            <a:ext cx="256593" cy="23571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29B79EA-E273-47ED-8B54-9C221CEC0AEB}"/>
              </a:ext>
            </a:extLst>
          </p:cNvPr>
          <p:cNvSpPr/>
          <p:nvPr/>
        </p:nvSpPr>
        <p:spPr>
          <a:xfrm>
            <a:off x="208383" y="3797903"/>
            <a:ext cx="256593" cy="23571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757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24" r="25714"/>
          <a:stretch/>
        </p:blipFill>
        <p:spPr>
          <a:xfrm>
            <a:off x="4343400" y="1131242"/>
            <a:ext cx="3505201" cy="526384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24000" y="0"/>
            <a:ext cx="9144000" cy="73152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63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4600" y="1143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Ohio/Mississippi River Crest Watch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524000" y="726043"/>
            <a:ext cx="9144000" cy="369332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7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prstClr val="whit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24000" y="726043"/>
            <a:ext cx="64877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                 Lower Mississippi River Forecast Center     </a:t>
            </a:r>
            <a:r>
              <a:rPr lang="en-US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weather.gov/lmrfc</a:t>
            </a:r>
          </a:p>
          <a:p>
            <a:endParaRPr lang="en-US" b="1" i="1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199662" y="769599"/>
            <a:ext cx="2468338" cy="280735"/>
            <a:chOff x="5817828" y="6576549"/>
            <a:chExt cx="2205404" cy="193836"/>
          </a:xfrm>
        </p:grpSpPr>
        <p:grpSp>
          <p:nvGrpSpPr>
            <p:cNvPr id="3" name="Group 2"/>
            <p:cNvGrpSpPr/>
            <p:nvPr/>
          </p:nvGrpSpPr>
          <p:grpSpPr>
            <a:xfrm>
              <a:off x="5817828" y="6576549"/>
              <a:ext cx="1227255" cy="191257"/>
              <a:chOff x="5817828" y="6576549"/>
              <a:chExt cx="1227255" cy="191257"/>
            </a:xfrm>
          </p:grpSpPr>
          <p:sp>
            <p:nvSpPr>
              <p:cNvPr id="10" name="TextBox 69"/>
              <p:cNvSpPr txBox="1"/>
              <p:nvPr/>
            </p:nvSpPr>
            <p:spPr>
              <a:xfrm>
                <a:off x="5932433" y="6576549"/>
                <a:ext cx="967819" cy="1912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b="1" dirty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NWSLMRFC                                 </a:t>
                </a:r>
              </a:p>
            </p:txBody>
          </p:sp>
          <p:pic>
            <p:nvPicPr>
              <p:cNvPr id="11" name="Picture 10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6856094" y="6612955"/>
                <a:ext cx="188989" cy="13874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17828" y="6599801"/>
                <a:ext cx="174826" cy="1416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7" name="TextBox 69"/>
            <p:cNvSpPr txBox="1"/>
            <p:nvPr/>
          </p:nvSpPr>
          <p:spPr>
            <a:xfrm>
              <a:off x="6994692" y="6579129"/>
              <a:ext cx="1028540" cy="19125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b="1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@NWSLMRFC                                 </a:t>
              </a:r>
            </a:p>
          </p:txBody>
        </p:sp>
      </p:grpSp>
      <p:sp>
        <p:nvSpPr>
          <p:cNvPr id="6" name="Rectangle 5"/>
          <p:cNvSpPr/>
          <p:nvPr/>
        </p:nvSpPr>
        <p:spPr>
          <a:xfrm>
            <a:off x="955604" y="6288139"/>
            <a:ext cx="5139298" cy="55245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51773" y="6374403"/>
            <a:ext cx="500551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prstClr val="white"/>
                </a:solidFill>
                <a:latin typeface="Arial Narrow" panose="020B0606020202030204" pitchFamily="34" charset="0"/>
              </a:rPr>
              <a:t>Bonnet Carré Location</a:t>
            </a:r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540" y="97971"/>
            <a:ext cx="914899" cy="905556"/>
          </a:xfrm>
          <a:prstGeom prst="rect">
            <a:avLst/>
          </a:prstGeom>
        </p:spPr>
      </p:pic>
      <p:sp>
        <p:nvSpPr>
          <p:cNvPr id="326" name="TextBox 325"/>
          <p:cNvSpPr txBox="1"/>
          <p:nvPr/>
        </p:nvSpPr>
        <p:spPr>
          <a:xfrm>
            <a:off x="8464732" y="475420"/>
            <a:ext cx="22818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Created March 24 2023 @  12:00 pm CDT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1513752" y="1117736"/>
            <a:ext cx="3490359" cy="949779"/>
            <a:chOff x="720724" y="1221920"/>
            <a:chExt cx="2791063" cy="949779"/>
          </a:xfrm>
        </p:grpSpPr>
        <p:sp>
          <p:nvSpPr>
            <p:cNvPr id="53" name="Rounded Rectangle 52"/>
            <p:cNvSpPr/>
            <p:nvPr/>
          </p:nvSpPr>
          <p:spPr>
            <a:xfrm>
              <a:off x="720724" y="1221920"/>
              <a:ext cx="2625274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46543" y="1244921"/>
              <a:ext cx="27652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MS River at Caruthersville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79156" y="1485430"/>
              <a:ext cx="24470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17.1’   </a:t>
              </a:r>
              <a:r>
                <a:rPr lang="en-US" sz="12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 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  <a:endPara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77240" y="168544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1368877" y="2153268"/>
            <a:ext cx="3708680" cy="949779"/>
            <a:chOff x="254417" y="2806880"/>
            <a:chExt cx="3311205" cy="949779"/>
          </a:xfrm>
        </p:grpSpPr>
        <p:sp>
          <p:nvSpPr>
            <p:cNvPr id="73" name="Rounded Rectangle 72"/>
            <p:cNvSpPr/>
            <p:nvPr/>
          </p:nvSpPr>
          <p:spPr>
            <a:xfrm>
              <a:off x="254417" y="2806880"/>
              <a:ext cx="3086770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12444" y="2813685"/>
              <a:ext cx="2799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MS River at Memphis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16057" y="3041694"/>
              <a:ext cx="2070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12.4’    </a:t>
              </a:r>
              <a:endPara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24058" y="3270653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310850" y="3104495"/>
              <a:ext cx="22547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Falling for a couple of days, then rises below flood stage over the next week </a:t>
              </a: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334108" y="4201425"/>
            <a:ext cx="4258137" cy="949779"/>
            <a:chOff x="461643" y="2806880"/>
            <a:chExt cx="3196439" cy="949779"/>
          </a:xfrm>
        </p:grpSpPr>
        <p:sp>
          <p:nvSpPr>
            <p:cNvPr id="129" name="Rounded Rectangle 128"/>
            <p:cNvSpPr/>
            <p:nvPr/>
          </p:nvSpPr>
          <p:spPr>
            <a:xfrm>
              <a:off x="461643" y="2806880"/>
              <a:ext cx="3044653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512444" y="2813685"/>
              <a:ext cx="26503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MS River at Natchez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520065" y="3080385"/>
              <a:ext cx="2070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46.9’   </a:t>
              </a:r>
              <a:r>
                <a:rPr lang="en-US" sz="12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ACTION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  <a:endParaRPr lang="en-US" sz="1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476409" y="3297486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670051" y="3106109"/>
              <a:ext cx="19880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Falls over the next week, then rises possibly to </a:t>
              </a:r>
              <a:r>
                <a:rPr lang="en-US" sz="12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MINOR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flood during the second week of April</a:t>
              </a: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6427686" y="3197089"/>
            <a:ext cx="969974" cy="437242"/>
            <a:chOff x="3931845" y="2103730"/>
            <a:chExt cx="969974" cy="437242"/>
          </a:xfrm>
        </p:grpSpPr>
        <p:sp>
          <p:nvSpPr>
            <p:cNvPr id="234" name="Rounded Rectangle 233"/>
            <p:cNvSpPr/>
            <p:nvPr/>
          </p:nvSpPr>
          <p:spPr>
            <a:xfrm>
              <a:off x="3975354" y="210373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3931845" y="2135814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5 Days</a:t>
              </a: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1314331" y="3126932"/>
            <a:ext cx="3316721" cy="972428"/>
            <a:chOff x="444731" y="2784231"/>
            <a:chExt cx="3225174" cy="972428"/>
          </a:xfrm>
        </p:grpSpPr>
        <p:sp>
          <p:nvSpPr>
            <p:cNvPr id="110" name="Rounded Rectangle 109"/>
            <p:cNvSpPr/>
            <p:nvPr/>
          </p:nvSpPr>
          <p:spPr>
            <a:xfrm>
              <a:off x="461643" y="2806880"/>
              <a:ext cx="3139422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42711" y="2784231"/>
              <a:ext cx="29089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MS River at Ark City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56219" y="3041329"/>
              <a:ext cx="2070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25.4’    </a:t>
              </a:r>
              <a:endParaRPr lang="en-US" sz="1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444731" y="3270862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1477072" y="3058828"/>
              <a:ext cx="21928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Falling over the next few days, then rises below flood stage starting next week</a:t>
              </a: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7426917" y="4227149"/>
            <a:ext cx="4382676" cy="949779"/>
            <a:chOff x="461644" y="2806880"/>
            <a:chExt cx="3310699" cy="949779"/>
          </a:xfrm>
        </p:grpSpPr>
        <p:sp>
          <p:nvSpPr>
            <p:cNvPr id="167" name="Rounded Rectangle 166"/>
            <p:cNvSpPr/>
            <p:nvPr/>
          </p:nvSpPr>
          <p:spPr>
            <a:xfrm>
              <a:off x="461644" y="2806880"/>
              <a:ext cx="3095653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12444" y="2813685"/>
              <a:ext cx="25507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MS River at Vicksburg</a:t>
              </a: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520065" y="3080385"/>
              <a:ext cx="2070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37.5’  </a:t>
              </a:r>
              <a:r>
                <a:rPr lang="en-US" sz="12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ACTION</a:t>
              </a: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518160" y="327040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1328733" y="3249454"/>
              <a:ext cx="24436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Falling below </a:t>
              </a:r>
              <a:r>
                <a:rPr lang="en-US" sz="12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ACTION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by Sunday, then rises above </a:t>
              </a:r>
              <a:r>
                <a:rPr lang="en-US" sz="12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ACTION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for late next week</a:t>
              </a:r>
            </a:p>
          </p:txBody>
        </p:sp>
      </p:grpSp>
      <p:sp>
        <p:nvSpPr>
          <p:cNvPr id="188" name="Rectangle 187"/>
          <p:cNvSpPr/>
          <p:nvPr/>
        </p:nvSpPr>
        <p:spPr>
          <a:xfrm>
            <a:off x="5766141" y="4489077"/>
            <a:ext cx="130175" cy="1301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200" name="Straight Arrow Connector 199"/>
          <p:cNvCxnSpPr/>
          <p:nvPr/>
        </p:nvCxnSpPr>
        <p:spPr>
          <a:xfrm flipH="1" flipV="1">
            <a:off x="5911694" y="4538104"/>
            <a:ext cx="1501617" cy="6016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/>
          <p:nvPr/>
        </p:nvCxnSpPr>
        <p:spPr>
          <a:xfrm flipV="1">
            <a:off x="4095592" y="5800722"/>
            <a:ext cx="1537961" cy="211657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/>
          <p:cNvCxnSpPr>
            <a:stCxn id="348" idx="1"/>
          </p:cNvCxnSpPr>
          <p:nvPr/>
        </p:nvCxnSpPr>
        <p:spPr>
          <a:xfrm flipH="1">
            <a:off x="6589339" y="5719047"/>
            <a:ext cx="1005618" cy="378347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>
            <a:stCxn id="53" idx="3"/>
            <a:endCxn id="211" idx="2"/>
          </p:cNvCxnSpPr>
          <p:nvPr/>
        </p:nvCxnSpPr>
        <p:spPr>
          <a:xfrm>
            <a:off x="4796784" y="1592626"/>
            <a:ext cx="1764428" cy="453522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/>
          <p:nvPr/>
        </p:nvCxnSpPr>
        <p:spPr>
          <a:xfrm flipH="1">
            <a:off x="7392187" y="1446279"/>
            <a:ext cx="575597" cy="55333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/>
          <p:nvPr/>
        </p:nvCxnSpPr>
        <p:spPr>
          <a:xfrm flipH="1" flipV="1">
            <a:off x="7043932" y="1636792"/>
            <a:ext cx="809913" cy="585908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Arrow Connector 205"/>
          <p:cNvCxnSpPr>
            <a:cxnSpLocks/>
          </p:cNvCxnSpPr>
          <p:nvPr/>
        </p:nvCxnSpPr>
        <p:spPr>
          <a:xfrm flipH="1" flipV="1">
            <a:off x="5773847" y="3816325"/>
            <a:ext cx="1857284" cy="8765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Right Brace 184"/>
          <p:cNvSpPr/>
          <p:nvPr/>
        </p:nvSpPr>
        <p:spPr>
          <a:xfrm rot="4519036">
            <a:off x="7045374" y="1591397"/>
            <a:ext cx="282604" cy="391456"/>
          </a:xfrm>
          <a:prstGeom prst="rightBrace">
            <a:avLst>
              <a:gd name="adj1" fmla="val 22625"/>
              <a:gd name="adj2" fmla="val 53197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1" name="Right Brace 210"/>
          <p:cNvSpPr/>
          <p:nvPr/>
        </p:nvSpPr>
        <p:spPr>
          <a:xfrm rot="11861194">
            <a:off x="6033791" y="1964091"/>
            <a:ext cx="417037" cy="791551"/>
          </a:xfrm>
          <a:prstGeom prst="rightBrace">
            <a:avLst>
              <a:gd name="adj1" fmla="val 28268"/>
              <a:gd name="adj2" fmla="val 52849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2" name="Right Brace 211"/>
          <p:cNvSpPr/>
          <p:nvPr/>
        </p:nvSpPr>
        <p:spPr>
          <a:xfrm rot="9531785">
            <a:off x="5158779" y="5106023"/>
            <a:ext cx="389839" cy="704770"/>
          </a:xfrm>
          <a:prstGeom prst="rightBrace">
            <a:avLst>
              <a:gd name="adj1" fmla="val 28268"/>
              <a:gd name="adj2" fmla="val 52849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3" name="Right Brace 212"/>
          <p:cNvSpPr/>
          <p:nvPr/>
        </p:nvSpPr>
        <p:spPr>
          <a:xfrm rot="2280852">
            <a:off x="6107271" y="2916109"/>
            <a:ext cx="417037" cy="790333"/>
          </a:xfrm>
          <a:prstGeom prst="rightBrace">
            <a:avLst>
              <a:gd name="adj1" fmla="val 28268"/>
              <a:gd name="adj2" fmla="val 52849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4" name="Right Brace 213"/>
          <p:cNvSpPr/>
          <p:nvPr/>
        </p:nvSpPr>
        <p:spPr>
          <a:xfrm rot="10551042">
            <a:off x="5400628" y="3875292"/>
            <a:ext cx="305296" cy="658647"/>
          </a:xfrm>
          <a:prstGeom prst="rightBrace">
            <a:avLst>
              <a:gd name="adj1" fmla="val 28268"/>
              <a:gd name="adj2" fmla="val 52849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216" name="Straight Arrow Connector 215"/>
          <p:cNvCxnSpPr>
            <a:cxnSpLocks/>
          </p:cNvCxnSpPr>
          <p:nvPr/>
        </p:nvCxnSpPr>
        <p:spPr>
          <a:xfrm>
            <a:off x="4861684" y="2692888"/>
            <a:ext cx="1435945" cy="135229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>
            <a:cxnSpLocks/>
          </p:cNvCxnSpPr>
          <p:nvPr/>
        </p:nvCxnSpPr>
        <p:spPr>
          <a:xfrm>
            <a:off x="4569149" y="3523027"/>
            <a:ext cx="1174133" cy="12865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/>
          <p:cNvCxnSpPr>
            <a:cxnSpLocks/>
            <a:endCxn id="195" idx="1"/>
          </p:cNvCxnSpPr>
          <p:nvPr/>
        </p:nvCxnSpPr>
        <p:spPr>
          <a:xfrm>
            <a:off x="4617313" y="4708952"/>
            <a:ext cx="843864" cy="299652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Right Brace 219"/>
          <p:cNvSpPr/>
          <p:nvPr/>
        </p:nvSpPr>
        <p:spPr>
          <a:xfrm rot="12723912">
            <a:off x="6493026" y="1456691"/>
            <a:ext cx="239852" cy="524939"/>
          </a:xfrm>
          <a:prstGeom prst="rightBrace">
            <a:avLst>
              <a:gd name="adj1" fmla="val 22625"/>
              <a:gd name="adj2" fmla="val 53197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37" name="Right Brace 236"/>
          <p:cNvSpPr/>
          <p:nvPr/>
        </p:nvSpPr>
        <p:spPr>
          <a:xfrm rot="1830692">
            <a:off x="5749326" y="4660264"/>
            <a:ext cx="282604" cy="533138"/>
          </a:xfrm>
          <a:prstGeom prst="rightBrace">
            <a:avLst>
              <a:gd name="adj1" fmla="val 22625"/>
              <a:gd name="adj2" fmla="val 53197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6412643" y="6032308"/>
            <a:ext cx="130175" cy="130175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5669021" y="5670547"/>
            <a:ext cx="130175" cy="1301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5461177" y="4943516"/>
            <a:ext cx="130175" cy="1301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5766141" y="3442561"/>
            <a:ext cx="130175" cy="130175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6602960" y="2028814"/>
            <a:ext cx="130175" cy="130175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9" name="Rectangle 318"/>
          <p:cNvSpPr/>
          <p:nvPr/>
        </p:nvSpPr>
        <p:spPr>
          <a:xfrm>
            <a:off x="6361673" y="2754284"/>
            <a:ext cx="130175" cy="130175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6885776" y="1536170"/>
            <a:ext cx="130175" cy="130175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20" name="Rectangle 319"/>
          <p:cNvSpPr/>
          <p:nvPr/>
        </p:nvSpPr>
        <p:spPr>
          <a:xfrm>
            <a:off x="7280499" y="1445946"/>
            <a:ext cx="130175" cy="130175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5635882" y="3776120"/>
            <a:ext cx="130175" cy="1301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241" name="Group 240"/>
          <p:cNvGrpSpPr/>
          <p:nvPr/>
        </p:nvGrpSpPr>
        <p:grpSpPr>
          <a:xfrm>
            <a:off x="6812989" y="2018762"/>
            <a:ext cx="926465" cy="437242"/>
            <a:chOff x="4064634" y="2171700"/>
            <a:chExt cx="926465" cy="437242"/>
          </a:xfrm>
        </p:grpSpPr>
        <p:sp>
          <p:nvSpPr>
            <p:cNvPr id="242" name="Rounded Rectangle 241"/>
            <p:cNvSpPr/>
            <p:nvPr/>
          </p:nvSpPr>
          <p:spPr>
            <a:xfrm>
              <a:off x="4064634" y="217170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4089127" y="2224768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0.5 Day</a:t>
              </a:r>
            </a:p>
          </p:txBody>
        </p:sp>
      </p:grpSp>
      <p:grpSp>
        <p:nvGrpSpPr>
          <p:cNvPr id="244" name="Group 243"/>
          <p:cNvGrpSpPr/>
          <p:nvPr/>
        </p:nvGrpSpPr>
        <p:grpSpPr>
          <a:xfrm>
            <a:off x="5482625" y="1276576"/>
            <a:ext cx="926465" cy="437242"/>
            <a:chOff x="4064634" y="2171700"/>
            <a:chExt cx="926465" cy="437242"/>
          </a:xfrm>
        </p:grpSpPr>
        <p:sp>
          <p:nvSpPr>
            <p:cNvPr id="245" name="Rounded Rectangle 244"/>
            <p:cNvSpPr/>
            <p:nvPr/>
          </p:nvSpPr>
          <p:spPr>
            <a:xfrm>
              <a:off x="4064634" y="217170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6" name="TextBox 245"/>
            <p:cNvSpPr txBox="1"/>
            <p:nvPr/>
          </p:nvSpPr>
          <p:spPr>
            <a:xfrm>
              <a:off x="4089127" y="2224768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2 Days</a:t>
              </a:r>
            </a:p>
          </p:txBody>
        </p:sp>
      </p:grpSp>
      <p:grpSp>
        <p:nvGrpSpPr>
          <p:cNvPr id="247" name="Group 246"/>
          <p:cNvGrpSpPr/>
          <p:nvPr/>
        </p:nvGrpSpPr>
        <p:grpSpPr>
          <a:xfrm>
            <a:off x="4313372" y="5322886"/>
            <a:ext cx="815040" cy="437242"/>
            <a:chOff x="4027000" y="2134879"/>
            <a:chExt cx="926465" cy="437242"/>
          </a:xfrm>
        </p:grpSpPr>
        <p:sp>
          <p:nvSpPr>
            <p:cNvPr id="248" name="Rounded Rectangle 247"/>
            <p:cNvSpPr/>
            <p:nvPr/>
          </p:nvSpPr>
          <p:spPr>
            <a:xfrm>
              <a:off x="4027000" y="2134879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4056465" y="2197110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2 Days</a:t>
              </a:r>
            </a:p>
          </p:txBody>
        </p:sp>
      </p:grpSp>
      <p:grpSp>
        <p:nvGrpSpPr>
          <p:cNvPr id="250" name="Group 249"/>
          <p:cNvGrpSpPr/>
          <p:nvPr/>
        </p:nvGrpSpPr>
        <p:grpSpPr>
          <a:xfrm>
            <a:off x="6103493" y="3874647"/>
            <a:ext cx="926465" cy="437242"/>
            <a:chOff x="4064634" y="2171700"/>
            <a:chExt cx="926465" cy="437242"/>
          </a:xfrm>
        </p:grpSpPr>
        <p:sp>
          <p:nvSpPr>
            <p:cNvPr id="251" name="Rounded Rectangle 250"/>
            <p:cNvSpPr/>
            <p:nvPr/>
          </p:nvSpPr>
          <p:spPr>
            <a:xfrm>
              <a:off x="4064634" y="217170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2" name="TextBox 251"/>
            <p:cNvSpPr txBox="1"/>
            <p:nvPr/>
          </p:nvSpPr>
          <p:spPr>
            <a:xfrm>
              <a:off x="4089127" y="2224768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1 Day</a:t>
              </a:r>
            </a:p>
          </p:txBody>
        </p:sp>
      </p:grpSp>
      <p:grpSp>
        <p:nvGrpSpPr>
          <p:cNvPr id="253" name="Group 252"/>
          <p:cNvGrpSpPr/>
          <p:nvPr/>
        </p:nvGrpSpPr>
        <p:grpSpPr>
          <a:xfrm>
            <a:off x="6067203" y="4837074"/>
            <a:ext cx="926465" cy="437242"/>
            <a:chOff x="4064634" y="2171700"/>
            <a:chExt cx="926465" cy="437242"/>
          </a:xfrm>
        </p:grpSpPr>
        <p:sp>
          <p:nvSpPr>
            <p:cNvPr id="254" name="Rounded Rectangle 253"/>
            <p:cNvSpPr/>
            <p:nvPr/>
          </p:nvSpPr>
          <p:spPr>
            <a:xfrm>
              <a:off x="4064634" y="217170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5" name="TextBox 254"/>
            <p:cNvSpPr txBox="1"/>
            <p:nvPr/>
          </p:nvSpPr>
          <p:spPr>
            <a:xfrm>
              <a:off x="4089127" y="2224768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2 Days</a:t>
              </a:r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5017331" y="1956494"/>
            <a:ext cx="926465" cy="437242"/>
            <a:chOff x="4064634" y="2171700"/>
            <a:chExt cx="926465" cy="437242"/>
          </a:xfrm>
        </p:grpSpPr>
        <p:sp>
          <p:nvSpPr>
            <p:cNvPr id="257" name="Rounded Rectangle 256"/>
            <p:cNvSpPr/>
            <p:nvPr/>
          </p:nvSpPr>
          <p:spPr>
            <a:xfrm>
              <a:off x="4064634" y="217170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8" name="TextBox 257"/>
            <p:cNvSpPr txBox="1"/>
            <p:nvPr/>
          </p:nvSpPr>
          <p:spPr>
            <a:xfrm>
              <a:off x="4089127" y="2224768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2 Days</a:t>
              </a:r>
            </a:p>
          </p:txBody>
        </p:sp>
      </p:grpSp>
      <p:grpSp>
        <p:nvGrpSpPr>
          <p:cNvPr id="259" name="Group 258"/>
          <p:cNvGrpSpPr/>
          <p:nvPr/>
        </p:nvGrpSpPr>
        <p:grpSpPr>
          <a:xfrm>
            <a:off x="4637642" y="3939598"/>
            <a:ext cx="780595" cy="488139"/>
            <a:chOff x="4064634" y="2171700"/>
            <a:chExt cx="926465" cy="437242"/>
          </a:xfrm>
        </p:grpSpPr>
        <p:sp>
          <p:nvSpPr>
            <p:cNvPr id="262" name="Rounded Rectangle 261"/>
            <p:cNvSpPr/>
            <p:nvPr/>
          </p:nvSpPr>
          <p:spPr>
            <a:xfrm>
              <a:off x="4064634" y="217170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63" name="TextBox 262"/>
            <p:cNvSpPr txBox="1"/>
            <p:nvPr/>
          </p:nvSpPr>
          <p:spPr>
            <a:xfrm>
              <a:off x="4117032" y="2224768"/>
              <a:ext cx="8604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2 Days</a:t>
              </a:r>
            </a:p>
          </p:txBody>
        </p:sp>
      </p:grpSp>
      <p:grpSp>
        <p:nvGrpSpPr>
          <p:cNvPr id="271" name="Group 270"/>
          <p:cNvGrpSpPr/>
          <p:nvPr/>
        </p:nvGrpSpPr>
        <p:grpSpPr>
          <a:xfrm>
            <a:off x="7815861" y="1151335"/>
            <a:ext cx="3417756" cy="949779"/>
            <a:chOff x="720724" y="1221920"/>
            <a:chExt cx="3048705" cy="949779"/>
          </a:xfrm>
        </p:grpSpPr>
        <p:sp>
          <p:nvSpPr>
            <p:cNvPr id="272" name="Rounded Rectangle 271"/>
            <p:cNvSpPr/>
            <p:nvPr/>
          </p:nvSpPr>
          <p:spPr>
            <a:xfrm>
              <a:off x="720724" y="1221920"/>
              <a:ext cx="2876793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73" name="TextBox 272"/>
            <p:cNvSpPr txBox="1"/>
            <p:nvPr/>
          </p:nvSpPr>
          <p:spPr>
            <a:xfrm>
              <a:off x="771524" y="1228725"/>
              <a:ext cx="27652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OH River at Paducah</a:t>
              </a:r>
            </a:p>
          </p:txBody>
        </p:sp>
        <p:sp>
          <p:nvSpPr>
            <p:cNvPr id="274" name="TextBox 273"/>
            <p:cNvSpPr txBox="1"/>
            <p:nvPr/>
          </p:nvSpPr>
          <p:spPr>
            <a:xfrm>
              <a:off x="779145" y="1495425"/>
              <a:ext cx="24470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16.7’      </a:t>
              </a:r>
              <a:endPara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275" name="TextBox 274"/>
            <p:cNvSpPr txBox="1"/>
            <p:nvPr/>
          </p:nvSpPr>
          <p:spPr>
            <a:xfrm>
              <a:off x="777240" y="168544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276" name="TextBox 275"/>
            <p:cNvSpPr txBox="1"/>
            <p:nvPr/>
          </p:nvSpPr>
          <p:spPr>
            <a:xfrm>
              <a:off x="1788093" y="1675051"/>
              <a:ext cx="19813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Crest in </a:t>
              </a:r>
              <a:r>
                <a:rPr lang="en-US" sz="12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ACTION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at 31.0’ </a:t>
              </a:r>
            </a:p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on Mar 31</a:t>
              </a:r>
              <a:r>
                <a:rPr lang="en-US" sz="1200" b="1" baseline="300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st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</a:p>
          </p:txBody>
        </p:sp>
      </p:grpSp>
      <p:grpSp>
        <p:nvGrpSpPr>
          <p:cNvPr id="294" name="Group 293"/>
          <p:cNvGrpSpPr/>
          <p:nvPr/>
        </p:nvGrpSpPr>
        <p:grpSpPr>
          <a:xfrm>
            <a:off x="7780944" y="2168274"/>
            <a:ext cx="3259283" cy="949779"/>
            <a:chOff x="720722" y="1221920"/>
            <a:chExt cx="3259283" cy="949779"/>
          </a:xfrm>
        </p:grpSpPr>
        <p:sp>
          <p:nvSpPr>
            <p:cNvPr id="295" name="Rounded Rectangle 294"/>
            <p:cNvSpPr/>
            <p:nvPr/>
          </p:nvSpPr>
          <p:spPr>
            <a:xfrm>
              <a:off x="720722" y="1221920"/>
              <a:ext cx="3259283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96" name="TextBox 295"/>
            <p:cNvSpPr txBox="1"/>
            <p:nvPr/>
          </p:nvSpPr>
          <p:spPr>
            <a:xfrm>
              <a:off x="771524" y="1228725"/>
              <a:ext cx="27652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OH River at Cairo</a:t>
              </a:r>
            </a:p>
          </p:txBody>
        </p:sp>
        <p:sp>
          <p:nvSpPr>
            <p:cNvPr id="297" name="TextBox 296"/>
            <p:cNvSpPr txBox="1"/>
            <p:nvPr/>
          </p:nvSpPr>
          <p:spPr>
            <a:xfrm>
              <a:off x="779145" y="1495425"/>
              <a:ext cx="24470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25.0’  </a:t>
              </a:r>
              <a:endPara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298" name="TextBox 297"/>
            <p:cNvSpPr txBox="1"/>
            <p:nvPr/>
          </p:nvSpPr>
          <p:spPr>
            <a:xfrm>
              <a:off x="777240" y="168544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299" name="TextBox 298"/>
            <p:cNvSpPr txBox="1"/>
            <p:nvPr/>
          </p:nvSpPr>
          <p:spPr>
            <a:xfrm>
              <a:off x="1888548" y="1676799"/>
              <a:ext cx="20827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Crest in </a:t>
              </a:r>
              <a:r>
                <a:rPr lang="en-US" sz="12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MINOR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at 33.0’ </a:t>
              </a:r>
            </a:p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on Mar 31</a:t>
              </a:r>
              <a:r>
                <a:rPr lang="en-US" sz="1200" b="1" baseline="300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st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</a:p>
          </p:txBody>
        </p:sp>
      </p:grpSp>
      <p:grpSp>
        <p:nvGrpSpPr>
          <p:cNvPr id="327" name="Group 326"/>
          <p:cNvGrpSpPr/>
          <p:nvPr/>
        </p:nvGrpSpPr>
        <p:grpSpPr>
          <a:xfrm>
            <a:off x="7631131" y="3187337"/>
            <a:ext cx="4098000" cy="949779"/>
            <a:chOff x="461643" y="2806880"/>
            <a:chExt cx="2739607" cy="949779"/>
          </a:xfrm>
        </p:grpSpPr>
        <p:sp>
          <p:nvSpPr>
            <p:cNvPr id="328" name="Rounded Rectangle 327"/>
            <p:cNvSpPr/>
            <p:nvPr/>
          </p:nvSpPr>
          <p:spPr>
            <a:xfrm>
              <a:off x="461643" y="2806880"/>
              <a:ext cx="2739607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329" name="TextBox 328"/>
            <p:cNvSpPr txBox="1"/>
            <p:nvPr/>
          </p:nvSpPr>
          <p:spPr>
            <a:xfrm>
              <a:off x="512444" y="2813685"/>
              <a:ext cx="25507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MS River at Greenville</a:t>
              </a:r>
            </a:p>
          </p:txBody>
        </p:sp>
        <p:sp>
          <p:nvSpPr>
            <p:cNvPr id="330" name="TextBox 329"/>
            <p:cNvSpPr txBox="1"/>
            <p:nvPr/>
          </p:nvSpPr>
          <p:spPr>
            <a:xfrm>
              <a:off x="520065" y="3080385"/>
              <a:ext cx="2070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36.6’  </a:t>
              </a:r>
              <a:r>
                <a:rPr lang="en-US" sz="12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ACTION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 </a:t>
              </a:r>
              <a:r>
                <a:rPr lang="en-US" sz="1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</a:p>
          </p:txBody>
        </p:sp>
        <p:sp>
          <p:nvSpPr>
            <p:cNvPr id="331" name="TextBox 330"/>
            <p:cNvSpPr txBox="1"/>
            <p:nvPr/>
          </p:nvSpPr>
          <p:spPr>
            <a:xfrm>
              <a:off x="518160" y="327040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</p:grpSp>
      <p:grpSp>
        <p:nvGrpSpPr>
          <p:cNvPr id="347" name="Group 346"/>
          <p:cNvGrpSpPr/>
          <p:nvPr/>
        </p:nvGrpSpPr>
        <p:grpSpPr>
          <a:xfrm>
            <a:off x="7594957" y="5244157"/>
            <a:ext cx="3407585" cy="949779"/>
            <a:chOff x="461644" y="2806880"/>
            <a:chExt cx="2880042" cy="949779"/>
          </a:xfrm>
        </p:grpSpPr>
        <p:sp>
          <p:nvSpPr>
            <p:cNvPr id="348" name="Rounded Rectangle 347"/>
            <p:cNvSpPr/>
            <p:nvPr/>
          </p:nvSpPr>
          <p:spPr>
            <a:xfrm>
              <a:off x="461644" y="2806880"/>
              <a:ext cx="2685415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49" name="TextBox 348"/>
            <p:cNvSpPr txBox="1"/>
            <p:nvPr/>
          </p:nvSpPr>
          <p:spPr>
            <a:xfrm>
              <a:off x="512444" y="2813685"/>
              <a:ext cx="25507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MS River at New Orleans</a:t>
              </a:r>
            </a:p>
          </p:txBody>
        </p:sp>
        <p:sp>
          <p:nvSpPr>
            <p:cNvPr id="350" name="TextBox 349"/>
            <p:cNvSpPr txBox="1"/>
            <p:nvPr/>
          </p:nvSpPr>
          <p:spPr>
            <a:xfrm>
              <a:off x="520065" y="3080385"/>
              <a:ext cx="2070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12.6’  </a:t>
              </a:r>
            </a:p>
          </p:txBody>
        </p:sp>
        <p:sp>
          <p:nvSpPr>
            <p:cNvPr id="351" name="TextBox 350"/>
            <p:cNvSpPr txBox="1"/>
            <p:nvPr/>
          </p:nvSpPr>
          <p:spPr>
            <a:xfrm>
              <a:off x="518160" y="327040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352" name="TextBox 351"/>
            <p:cNvSpPr txBox="1"/>
            <p:nvPr/>
          </p:nvSpPr>
          <p:spPr>
            <a:xfrm>
              <a:off x="1404773" y="3095773"/>
              <a:ext cx="193691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Falling over the next week, then rises through the second week of April</a:t>
              </a:r>
            </a:p>
          </p:txBody>
        </p:sp>
      </p:grpSp>
      <p:grpSp>
        <p:nvGrpSpPr>
          <p:cNvPr id="366" name="Group 365"/>
          <p:cNvGrpSpPr/>
          <p:nvPr/>
        </p:nvGrpSpPr>
        <p:grpSpPr>
          <a:xfrm>
            <a:off x="334108" y="5279320"/>
            <a:ext cx="4170966" cy="949779"/>
            <a:chOff x="461644" y="2806880"/>
            <a:chExt cx="2872001" cy="949779"/>
          </a:xfrm>
        </p:grpSpPr>
        <p:sp>
          <p:nvSpPr>
            <p:cNvPr id="367" name="Rounded Rectangle 366"/>
            <p:cNvSpPr/>
            <p:nvPr/>
          </p:nvSpPr>
          <p:spPr>
            <a:xfrm>
              <a:off x="461644" y="2806880"/>
              <a:ext cx="2685415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68" name="TextBox 367"/>
            <p:cNvSpPr txBox="1"/>
            <p:nvPr/>
          </p:nvSpPr>
          <p:spPr>
            <a:xfrm>
              <a:off x="512444" y="2813685"/>
              <a:ext cx="25507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MS River at Baton Rouge</a:t>
              </a:r>
            </a:p>
          </p:txBody>
        </p:sp>
        <p:sp>
          <p:nvSpPr>
            <p:cNvPr id="369" name="TextBox 368"/>
            <p:cNvSpPr txBox="1"/>
            <p:nvPr/>
          </p:nvSpPr>
          <p:spPr>
            <a:xfrm>
              <a:off x="520065" y="3080385"/>
              <a:ext cx="23860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34.0’   </a:t>
              </a:r>
              <a:r>
                <a:rPr lang="en-US" sz="12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ACTION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  </a:t>
              </a:r>
              <a:r>
                <a:rPr lang="en-US" sz="1200" b="1" dirty="0">
                  <a:solidFill>
                    <a:srgbClr val="F79646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</a:p>
          </p:txBody>
        </p:sp>
        <p:sp>
          <p:nvSpPr>
            <p:cNvPr id="370" name="TextBox 369"/>
            <p:cNvSpPr txBox="1"/>
            <p:nvPr/>
          </p:nvSpPr>
          <p:spPr>
            <a:xfrm>
              <a:off x="518160" y="327040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371" name="TextBox 370"/>
            <p:cNvSpPr txBox="1"/>
            <p:nvPr/>
          </p:nvSpPr>
          <p:spPr>
            <a:xfrm>
              <a:off x="1485299" y="3095391"/>
              <a:ext cx="18483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Falls over the next week, then rises to near </a:t>
              </a:r>
              <a:r>
                <a:rPr lang="en-US" sz="12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MINOR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flood </a:t>
              </a:r>
            </a:p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during the second week of April </a:t>
              </a:r>
            </a:p>
          </p:txBody>
        </p:sp>
      </p:grpSp>
      <p:sp>
        <p:nvSpPr>
          <p:cNvPr id="85" name="Oval 84"/>
          <p:cNvSpPr/>
          <p:nvPr/>
        </p:nvSpPr>
        <p:spPr>
          <a:xfrm>
            <a:off x="2365722" y="6483131"/>
            <a:ext cx="122803" cy="157176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3" name="Oval 392"/>
          <p:cNvSpPr/>
          <p:nvPr/>
        </p:nvSpPr>
        <p:spPr>
          <a:xfrm>
            <a:off x="6242309" y="5975323"/>
            <a:ext cx="122803" cy="157176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9" name="Right Brace 268"/>
          <p:cNvSpPr/>
          <p:nvPr/>
        </p:nvSpPr>
        <p:spPr>
          <a:xfrm rot="1252184">
            <a:off x="5854077" y="3596458"/>
            <a:ext cx="239852" cy="342912"/>
          </a:xfrm>
          <a:prstGeom prst="rightBrace">
            <a:avLst>
              <a:gd name="adj1" fmla="val 22625"/>
              <a:gd name="adj2" fmla="val 53197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6099009" y="6280454"/>
            <a:ext cx="4742378" cy="55245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6593762" y="6342236"/>
            <a:ext cx="369262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err="1">
                <a:solidFill>
                  <a:prstClr val="white"/>
                </a:solidFill>
                <a:latin typeface="Arial Narrow" panose="020B0606020202030204" pitchFamily="34" charset="0"/>
              </a:rPr>
              <a:t>Morganza</a:t>
            </a:r>
            <a:r>
              <a:rPr lang="en-US" b="1" dirty="0">
                <a:solidFill>
                  <a:prstClr val="white"/>
                </a:solidFill>
                <a:latin typeface="Arial Narrow" panose="020B0606020202030204" pitchFamily="34" charset="0"/>
              </a:rPr>
              <a:t> Location</a:t>
            </a:r>
          </a:p>
        </p:txBody>
      </p:sp>
      <p:sp>
        <p:nvSpPr>
          <p:cNvPr id="163" name="5-Point Star 162"/>
          <p:cNvSpPr/>
          <p:nvPr/>
        </p:nvSpPr>
        <p:spPr>
          <a:xfrm>
            <a:off x="7174137" y="6464495"/>
            <a:ext cx="171449" cy="171450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2" name="5-Point Star 162">
            <a:extLst>
              <a:ext uri="{FF2B5EF4-FFF2-40B4-BE49-F238E27FC236}">
                <a16:creationId xmlns:a16="http://schemas.microsoft.com/office/drawing/2014/main" id="{C0AE10ED-BA35-4628-9452-AAE5B61E7897}"/>
              </a:ext>
            </a:extLst>
          </p:cNvPr>
          <p:cNvSpPr/>
          <p:nvPr/>
        </p:nvSpPr>
        <p:spPr>
          <a:xfrm>
            <a:off x="5330195" y="5298474"/>
            <a:ext cx="171449" cy="171450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8310416D-6901-4EBA-91CF-280D76138EF0}"/>
              </a:ext>
            </a:extLst>
          </p:cNvPr>
          <p:cNvSpPr txBox="1"/>
          <p:nvPr/>
        </p:nvSpPr>
        <p:spPr>
          <a:xfrm>
            <a:off x="8752200" y="3637695"/>
            <a:ext cx="300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Falling below </a:t>
            </a:r>
            <a:r>
              <a: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today, then rises above </a:t>
            </a:r>
            <a:r>
              <a: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for late next week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3F5B726B-6183-44DC-AA41-1E1BBCB88A39}"/>
              </a:ext>
            </a:extLst>
          </p:cNvPr>
          <p:cNvSpPr txBox="1"/>
          <p:nvPr/>
        </p:nvSpPr>
        <p:spPr>
          <a:xfrm>
            <a:off x="2702724" y="1525534"/>
            <a:ext cx="2211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Crest in </a:t>
            </a:r>
            <a:r>
              <a:rPr lang="en-US" sz="1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MINOR</a:t>
            </a:r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at 32.0’ </a:t>
            </a:r>
          </a:p>
          <a:p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 Apr 1</a:t>
            </a:r>
            <a:r>
              <a:rPr lang="en-US" sz="1200" b="1" baseline="30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45" name="Picture 144">
            <a:extLst>
              <a:ext uri="{FF2B5EF4-FFF2-40B4-BE49-F238E27FC236}">
                <a16:creationId xmlns:a16="http://schemas.microsoft.com/office/drawing/2014/main" id="{0DC29867-128A-4E38-97D9-7628CE91EB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853" y="2661590"/>
            <a:ext cx="400068" cy="366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7" name="Picture 146">
            <a:extLst>
              <a:ext uri="{FF2B5EF4-FFF2-40B4-BE49-F238E27FC236}">
                <a16:creationId xmlns:a16="http://schemas.microsoft.com/office/drawing/2014/main" id="{64920B74-B5FB-4527-B6CC-AD13862E62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336" y="4711440"/>
            <a:ext cx="400068" cy="366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0" name="Picture 149">
            <a:extLst>
              <a:ext uri="{FF2B5EF4-FFF2-40B4-BE49-F238E27FC236}">
                <a16:creationId xmlns:a16="http://schemas.microsoft.com/office/drawing/2014/main" id="{DB804B25-8577-4597-B123-C0FFC896C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306" y="3698296"/>
            <a:ext cx="400068" cy="366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" name="Picture 152">
            <a:extLst>
              <a:ext uri="{FF2B5EF4-FFF2-40B4-BE49-F238E27FC236}">
                <a16:creationId xmlns:a16="http://schemas.microsoft.com/office/drawing/2014/main" id="{FA776F94-E19E-4611-AC3E-2A757A4968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695" y="4729414"/>
            <a:ext cx="400068" cy="366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" name="Picture 143">
            <a:extLst>
              <a:ext uri="{FF2B5EF4-FFF2-40B4-BE49-F238E27FC236}">
                <a16:creationId xmlns:a16="http://schemas.microsoft.com/office/drawing/2014/main" id="{1CB33162-4E4B-4141-88E9-2DD2D8D1A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6777" y="3661029"/>
            <a:ext cx="400068" cy="366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5" name="Picture 154">
            <a:extLst>
              <a:ext uri="{FF2B5EF4-FFF2-40B4-BE49-F238E27FC236}">
                <a16:creationId xmlns:a16="http://schemas.microsoft.com/office/drawing/2014/main" id="{1FB18C93-981C-40B6-BB01-BEDCB5D69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390" y="5794661"/>
            <a:ext cx="400068" cy="366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8" name="Picture 157">
            <a:extLst>
              <a:ext uri="{FF2B5EF4-FFF2-40B4-BE49-F238E27FC236}">
                <a16:creationId xmlns:a16="http://schemas.microsoft.com/office/drawing/2014/main" id="{6FD0A908-18D5-418C-9347-1D5721713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581" y="5751599"/>
            <a:ext cx="400068" cy="366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1" name="Picture 3">
            <a:extLst>
              <a:ext uri="{FF2B5EF4-FFF2-40B4-BE49-F238E27FC236}">
                <a16:creationId xmlns:a16="http://schemas.microsoft.com/office/drawing/2014/main" id="{0ABA24A0-FC01-4C0D-A5BA-E241E12D5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632" y="1599100"/>
            <a:ext cx="4000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" name="Picture 3">
            <a:extLst>
              <a:ext uri="{FF2B5EF4-FFF2-40B4-BE49-F238E27FC236}">
                <a16:creationId xmlns:a16="http://schemas.microsoft.com/office/drawing/2014/main" id="{B60595A1-0E97-4835-819F-28ECF6C9E8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6187" y="1625429"/>
            <a:ext cx="4000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7" name="Picture 3">
            <a:extLst>
              <a:ext uri="{FF2B5EF4-FFF2-40B4-BE49-F238E27FC236}">
                <a16:creationId xmlns:a16="http://schemas.microsoft.com/office/drawing/2014/main" id="{94F7A8CB-6B1D-4D94-8ADB-469DD46A3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0382" y="2653610"/>
            <a:ext cx="4000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76580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etting All Pos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13513</TotalTime>
  <Words>560</Words>
  <Application>Microsoft Office PowerPoint</Application>
  <PresentationFormat>Widescreen</PresentationFormat>
  <Paragraphs>80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1_Office Theme</vt:lpstr>
      <vt:lpstr>Getting All Posts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Van Cooten</dc:creator>
  <cp:lastModifiedBy>Jeffrey Graschel</cp:lastModifiedBy>
  <cp:revision>613</cp:revision>
  <cp:lastPrinted>2019-06-25T17:36:27Z</cp:lastPrinted>
  <dcterms:created xsi:type="dcterms:W3CDTF">2019-02-26T19:21:25Z</dcterms:created>
  <dcterms:modified xsi:type="dcterms:W3CDTF">2023-03-24T17:19:52Z</dcterms:modified>
</cp:coreProperties>
</file>