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313" r:id="rId3"/>
    <p:sldId id="272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6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3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4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2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81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6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3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3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483" y="369881"/>
            <a:ext cx="907995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9933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3805" y="0"/>
            <a:ext cx="2788195" cy="689518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0950" y="7125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Lower Mississippi </a:t>
            </a:r>
          </a:p>
          <a:p>
            <a:r>
              <a:rPr lang="en-US" sz="1400" dirty="0">
                <a:solidFill>
                  <a:prstClr val="white"/>
                </a:solidFill>
              </a:rPr>
              <a:t>RIVER FORECAST CENTER </a:t>
            </a:r>
          </a:p>
        </p:txBody>
      </p:sp>
      <p:pic>
        <p:nvPicPr>
          <p:cNvPr id="5" name="Picture 6" descr="https://upload.wikimedia.org/wikipedia/commons/thumb/f/ff/US-NationalWeatherService-Logo.svg/720px-US-NationalWeatherService-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05" y="52198"/>
            <a:ext cx="570345" cy="57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79320"/>
            <a:ext cx="407875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67" y="550"/>
            <a:ext cx="38204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Reference Slide For Crest Tables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567" y="1773"/>
            <a:ext cx="9412372" cy="37754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32" y="2918"/>
            <a:ext cx="48278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Forecasts Issued Morning of March 24, 2023</a:t>
            </a:r>
          </a:p>
          <a:p>
            <a:r>
              <a:rPr lang="en-US" sz="1700" b="1" dirty="0">
                <a:solidFill>
                  <a:prstClr val="white"/>
                </a:solidFill>
              </a:rPr>
              <a:t>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275" y="354493"/>
            <a:ext cx="8546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Talking Points </a:t>
            </a:r>
          </a:p>
        </p:txBody>
      </p:sp>
      <p:sp>
        <p:nvSpPr>
          <p:cNvPr id="23" name="Oval 22"/>
          <p:cNvSpPr/>
          <p:nvPr/>
        </p:nvSpPr>
        <p:spPr>
          <a:xfrm>
            <a:off x="208385" y="1303771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8382" y="4612004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A4AF8A-147F-491C-940D-98466FD015D1}"/>
              </a:ext>
            </a:extLst>
          </p:cNvPr>
          <p:cNvSpPr/>
          <p:nvPr/>
        </p:nvSpPr>
        <p:spPr>
          <a:xfrm>
            <a:off x="208383" y="2957887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61183C4-AE78-4B61-9EF0-7FCC8D8047E0}"/>
              </a:ext>
            </a:extLst>
          </p:cNvPr>
          <p:cNvSpPr/>
          <p:nvPr/>
        </p:nvSpPr>
        <p:spPr>
          <a:xfrm>
            <a:off x="198307" y="5700108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A1081-434F-4317-8A10-492AC4E60DF9}"/>
              </a:ext>
            </a:extLst>
          </p:cNvPr>
          <p:cNvSpPr txBox="1"/>
          <p:nvPr/>
        </p:nvSpPr>
        <p:spPr>
          <a:xfrm>
            <a:off x="710274" y="687898"/>
            <a:ext cx="112057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rain event has started and the middle Mississippi and Ohio Valleys has received 1 to 3 inches of rainfall.  Another round of 1 to 4 inches of rainfall is expected from Arkansas extending northeast into the lower Ohio Valley.  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Minor flooding is forecast for the lower Ohio River from Olmsted Lock and Dam, IL to Cairo, IL.  Cairo, IL is forecast to crest at 43.0ft on March 31</a:t>
            </a:r>
            <a:r>
              <a:rPr lang="en-US" baseline="30000" dirty="0">
                <a:solidFill>
                  <a:prstClr val="black"/>
                </a:solidFill>
              </a:rPr>
              <a:t>st</a:t>
            </a:r>
            <a:r>
              <a:rPr lang="en-US" dirty="0">
                <a:solidFill>
                  <a:prstClr val="black"/>
                </a:solidFill>
              </a:rPr>
              <a:t>. This crest would be about a foot less than the crest that occurred a couple of weeks ago.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Minor flooding continues on the lower Mississippi River at Red River Landing, LA and it should fall below flood stage early next week.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Rises from the lower Ohio River will start to move downstream on the lower Mississippi River and renewed minor flooding may be possible for portions of the lower Mississippi River.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16 day future rainfall guidance is showing higher crest levels on the lower Ohio River.  The model is showing Cairo, IL cresting near 45.0ft for April 1</a:t>
            </a:r>
            <a:r>
              <a:rPr lang="en-US" baseline="30000" dirty="0">
                <a:solidFill>
                  <a:prstClr val="black"/>
                </a:solidFill>
              </a:rPr>
              <a:t>st</a:t>
            </a:r>
            <a:r>
              <a:rPr lang="en-US" dirty="0">
                <a:solidFill>
                  <a:prstClr val="black"/>
                </a:solidFill>
              </a:rPr>
              <a:t> which is a couple of feet higher than the official forecast.  This crest would be a foot higher than the crest earlier this month.  The minor flooding is also extended through </a:t>
            </a:r>
            <a:r>
              <a:rPr lang="en-US">
                <a:solidFill>
                  <a:prstClr val="black"/>
                </a:solidFill>
              </a:rPr>
              <a:t>the second week of April.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Since we have another day of rainfall, continued adjustments will be made to the forecast in the coming days.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B43B28D-EA7A-4CBC-9FD0-8AFEE16FE8F2}"/>
              </a:ext>
            </a:extLst>
          </p:cNvPr>
          <p:cNvSpPr/>
          <p:nvPr/>
        </p:nvSpPr>
        <p:spPr>
          <a:xfrm>
            <a:off x="208383" y="2178319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9B79EA-E273-47ED-8B54-9C221CEC0AEB}"/>
              </a:ext>
            </a:extLst>
          </p:cNvPr>
          <p:cNvSpPr/>
          <p:nvPr/>
        </p:nvSpPr>
        <p:spPr>
          <a:xfrm>
            <a:off x="208383" y="3797903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5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4" r="25714"/>
          <a:stretch/>
        </p:blipFill>
        <p:spPr>
          <a:xfrm>
            <a:off x="4343400" y="1131242"/>
            <a:ext cx="3505201" cy="52638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0"/>
            <a:ext cx="9144000" cy="73152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143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Ohio/Mississippi River Crest Watch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726043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" y="726043"/>
            <a:ext cx="6487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        Lower Mississippi River Forecast Center    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weather.gov/lmrfc</a:t>
            </a:r>
          </a:p>
          <a:p>
            <a:endParaRPr lang="en-US" b="1" i="1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99662" y="769599"/>
            <a:ext cx="2468338" cy="280735"/>
            <a:chOff x="5817828" y="6576549"/>
            <a:chExt cx="2205404" cy="193836"/>
          </a:xfrm>
        </p:grpSpPr>
        <p:grpSp>
          <p:nvGrpSpPr>
            <p:cNvPr id="3" name="Group 2"/>
            <p:cNvGrpSpPr/>
            <p:nvPr/>
          </p:nvGrpSpPr>
          <p:grpSpPr>
            <a:xfrm>
              <a:off x="5817828" y="6576549"/>
              <a:ext cx="1227255" cy="191257"/>
              <a:chOff x="5817828" y="6576549"/>
              <a:chExt cx="1227255" cy="191257"/>
            </a:xfrm>
          </p:grpSpPr>
          <p:sp>
            <p:nvSpPr>
              <p:cNvPr id="10" name="TextBox 69"/>
              <p:cNvSpPr txBox="1"/>
              <p:nvPr/>
            </p:nvSpPr>
            <p:spPr>
              <a:xfrm>
                <a:off x="5932433" y="6576549"/>
                <a:ext cx="967819" cy="1912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prstClr val="black"/>
                    </a:solidFill>
                    <a:latin typeface="Arial Narrow" panose="020B0606020202030204" pitchFamily="34" charset="0"/>
                  </a:rPr>
                  <a:t>NWSLMRFC                                 </a:t>
                </a:r>
              </a:p>
            </p:txBody>
          </p:sp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56094" y="6612955"/>
                <a:ext cx="188989" cy="138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7828" y="6599801"/>
                <a:ext cx="174826" cy="141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TextBox 69"/>
            <p:cNvSpPr txBox="1"/>
            <p:nvPr/>
          </p:nvSpPr>
          <p:spPr>
            <a:xfrm>
              <a:off x="6994692" y="6579129"/>
              <a:ext cx="1028540" cy="1912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@NWSLMRFC                                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955604" y="6288139"/>
            <a:ext cx="5139298" cy="5524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1773" y="6374403"/>
            <a:ext cx="500551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Bonnet Carré Location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40" y="97971"/>
            <a:ext cx="914899" cy="905556"/>
          </a:xfrm>
          <a:prstGeom prst="rect">
            <a:avLst/>
          </a:prstGeom>
        </p:spPr>
      </p:pic>
      <p:sp>
        <p:nvSpPr>
          <p:cNvPr id="326" name="TextBox 325"/>
          <p:cNvSpPr txBox="1"/>
          <p:nvPr/>
        </p:nvSpPr>
        <p:spPr>
          <a:xfrm>
            <a:off x="8464732" y="475420"/>
            <a:ext cx="2281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March 24 2023 @  12:00 pm CDT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513752" y="1117736"/>
            <a:ext cx="3490359" cy="949779"/>
            <a:chOff x="720724" y="1221920"/>
            <a:chExt cx="2791063" cy="949779"/>
          </a:xfrm>
        </p:grpSpPr>
        <p:sp>
          <p:nvSpPr>
            <p:cNvPr id="53" name="Rounded Rectangle 52"/>
            <p:cNvSpPr/>
            <p:nvPr/>
          </p:nvSpPr>
          <p:spPr>
            <a:xfrm>
              <a:off x="720724" y="1221920"/>
              <a:ext cx="2625274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543" y="1244921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Caruthersville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9156" y="1485430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17.1’ 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68877" y="2153268"/>
            <a:ext cx="3708680" cy="949779"/>
            <a:chOff x="254417" y="2806880"/>
            <a:chExt cx="3311205" cy="949779"/>
          </a:xfrm>
        </p:grpSpPr>
        <p:sp>
          <p:nvSpPr>
            <p:cNvPr id="73" name="Rounded Rectangle 72"/>
            <p:cNvSpPr/>
            <p:nvPr/>
          </p:nvSpPr>
          <p:spPr>
            <a:xfrm>
              <a:off x="254417" y="2806880"/>
              <a:ext cx="3086770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2444" y="2813685"/>
              <a:ext cx="2799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Memphis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6057" y="3041694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12.4’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24058" y="327065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10850" y="3104495"/>
              <a:ext cx="2254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for a couple of days, then rises below flood stage over the next week 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34108" y="4201425"/>
            <a:ext cx="4258137" cy="949779"/>
            <a:chOff x="461643" y="2806880"/>
            <a:chExt cx="3196439" cy="949779"/>
          </a:xfrm>
        </p:grpSpPr>
        <p:sp>
          <p:nvSpPr>
            <p:cNvPr id="129" name="Rounded Rectangle 128"/>
            <p:cNvSpPr/>
            <p:nvPr/>
          </p:nvSpPr>
          <p:spPr>
            <a:xfrm>
              <a:off x="461643" y="2806880"/>
              <a:ext cx="304465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2444" y="2813685"/>
              <a:ext cx="2650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Natchez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46.9’ 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76409" y="329748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670051" y="3106109"/>
              <a:ext cx="19880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Falls over the next week, then rises possibly to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flood during the second week of April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427686" y="3197089"/>
            <a:ext cx="969974" cy="437242"/>
            <a:chOff x="3931845" y="2103730"/>
            <a:chExt cx="969974" cy="437242"/>
          </a:xfrm>
        </p:grpSpPr>
        <p:sp>
          <p:nvSpPr>
            <p:cNvPr id="234" name="Rounded Rectangle 233"/>
            <p:cNvSpPr/>
            <p:nvPr/>
          </p:nvSpPr>
          <p:spPr>
            <a:xfrm>
              <a:off x="3975354" y="210373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931845" y="2135814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 Days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314331" y="3126932"/>
            <a:ext cx="3316721" cy="972428"/>
            <a:chOff x="444731" y="2784231"/>
            <a:chExt cx="3225174" cy="972428"/>
          </a:xfrm>
        </p:grpSpPr>
        <p:sp>
          <p:nvSpPr>
            <p:cNvPr id="110" name="Rounded Rectangle 109"/>
            <p:cNvSpPr/>
            <p:nvPr/>
          </p:nvSpPr>
          <p:spPr>
            <a:xfrm>
              <a:off x="461643" y="2806880"/>
              <a:ext cx="3139422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2711" y="2784231"/>
              <a:ext cx="2908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Ark City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6219" y="3041329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25.4’  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44731" y="3270862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477072" y="3058828"/>
              <a:ext cx="21928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few days, then rises below flood stage starting next week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426917" y="4227149"/>
            <a:ext cx="4382676" cy="949779"/>
            <a:chOff x="461644" y="2806880"/>
            <a:chExt cx="3310699" cy="949779"/>
          </a:xfrm>
        </p:grpSpPr>
        <p:sp>
          <p:nvSpPr>
            <p:cNvPr id="167" name="Rounded Rectangle 166"/>
            <p:cNvSpPr/>
            <p:nvPr/>
          </p:nvSpPr>
          <p:spPr>
            <a:xfrm>
              <a:off x="461644" y="2806880"/>
              <a:ext cx="309565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Vicksburg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37.5’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328733" y="3249454"/>
              <a:ext cx="2443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below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by Sunday, then rises above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for late next week</a:t>
              </a: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5766141" y="448907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 flipH="1" flipV="1">
            <a:off x="5911694" y="4538104"/>
            <a:ext cx="1501617" cy="6016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4095592" y="5800722"/>
            <a:ext cx="1537961" cy="21165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348" idx="1"/>
          </p:cNvCxnSpPr>
          <p:nvPr/>
        </p:nvCxnSpPr>
        <p:spPr>
          <a:xfrm flipH="1">
            <a:off x="6589339" y="5719047"/>
            <a:ext cx="1005618" cy="37834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53" idx="3"/>
            <a:endCxn id="211" idx="2"/>
          </p:cNvCxnSpPr>
          <p:nvPr/>
        </p:nvCxnSpPr>
        <p:spPr>
          <a:xfrm>
            <a:off x="4796784" y="1592626"/>
            <a:ext cx="1764428" cy="45352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7392187" y="1446279"/>
            <a:ext cx="575597" cy="55333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043932" y="1636792"/>
            <a:ext cx="809913" cy="585908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 flipH="1" flipV="1">
            <a:off x="5773847" y="3816325"/>
            <a:ext cx="1857284" cy="87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Brace 184"/>
          <p:cNvSpPr/>
          <p:nvPr/>
        </p:nvSpPr>
        <p:spPr>
          <a:xfrm rot="4519036">
            <a:off x="7045374" y="1591397"/>
            <a:ext cx="282604" cy="391456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1" name="Right Brace 210"/>
          <p:cNvSpPr/>
          <p:nvPr/>
        </p:nvSpPr>
        <p:spPr>
          <a:xfrm rot="11861194">
            <a:off x="6033791" y="1964091"/>
            <a:ext cx="417037" cy="791551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2" name="Right Brace 211"/>
          <p:cNvSpPr/>
          <p:nvPr/>
        </p:nvSpPr>
        <p:spPr>
          <a:xfrm rot="9531785">
            <a:off x="5158779" y="5106023"/>
            <a:ext cx="389839" cy="704770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3" name="Right Brace 212"/>
          <p:cNvSpPr/>
          <p:nvPr/>
        </p:nvSpPr>
        <p:spPr>
          <a:xfrm rot="2280852">
            <a:off x="6107271" y="2916109"/>
            <a:ext cx="417037" cy="790333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4" name="Right Brace 213"/>
          <p:cNvSpPr/>
          <p:nvPr/>
        </p:nvSpPr>
        <p:spPr>
          <a:xfrm rot="10551042">
            <a:off x="5400628" y="3875292"/>
            <a:ext cx="305296" cy="658647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16" name="Straight Arrow Connector 215"/>
          <p:cNvCxnSpPr>
            <a:cxnSpLocks/>
          </p:cNvCxnSpPr>
          <p:nvPr/>
        </p:nvCxnSpPr>
        <p:spPr>
          <a:xfrm>
            <a:off x="4861684" y="2692888"/>
            <a:ext cx="1435945" cy="135229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cxnSpLocks/>
          </p:cNvCxnSpPr>
          <p:nvPr/>
        </p:nvCxnSpPr>
        <p:spPr>
          <a:xfrm>
            <a:off x="4569149" y="3523027"/>
            <a:ext cx="1174133" cy="128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cxnSpLocks/>
            <a:endCxn id="195" idx="1"/>
          </p:cNvCxnSpPr>
          <p:nvPr/>
        </p:nvCxnSpPr>
        <p:spPr>
          <a:xfrm>
            <a:off x="4617313" y="4708952"/>
            <a:ext cx="843864" cy="29965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ight Brace 219"/>
          <p:cNvSpPr/>
          <p:nvPr/>
        </p:nvSpPr>
        <p:spPr>
          <a:xfrm rot="12723912">
            <a:off x="6493026" y="1456691"/>
            <a:ext cx="239852" cy="524939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7" name="Right Brace 236"/>
          <p:cNvSpPr/>
          <p:nvPr/>
        </p:nvSpPr>
        <p:spPr>
          <a:xfrm rot="1830692">
            <a:off x="5749326" y="4660264"/>
            <a:ext cx="282604" cy="533138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12643" y="6032308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669021" y="567054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461177" y="4943516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766141" y="3442561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6602960" y="2028814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6361673" y="2754284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885776" y="1536170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7280499" y="1445946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635882" y="3776120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1" name="Group 240"/>
          <p:cNvGrpSpPr/>
          <p:nvPr/>
        </p:nvGrpSpPr>
        <p:grpSpPr>
          <a:xfrm>
            <a:off x="6812989" y="2018762"/>
            <a:ext cx="926465" cy="437242"/>
            <a:chOff x="4064634" y="2171700"/>
            <a:chExt cx="926465" cy="437242"/>
          </a:xfrm>
        </p:grpSpPr>
        <p:sp>
          <p:nvSpPr>
            <p:cNvPr id="242" name="Rounded Rectangle 24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0.5 Day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482625" y="1276576"/>
            <a:ext cx="926465" cy="437242"/>
            <a:chOff x="4064634" y="2171700"/>
            <a:chExt cx="926465" cy="437242"/>
          </a:xfrm>
        </p:grpSpPr>
        <p:sp>
          <p:nvSpPr>
            <p:cNvPr id="245" name="Rounded Rectangle 244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313372" y="5322886"/>
            <a:ext cx="815040" cy="437242"/>
            <a:chOff x="4027000" y="2134879"/>
            <a:chExt cx="926465" cy="437242"/>
          </a:xfrm>
        </p:grpSpPr>
        <p:sp>
          <p:nvSpPr>
            <p:cNvPr id="248" name="Rounded Rectangle 247"/>
            <p:cNvSpPr/>
            <p:nvPr/>
          </p:nvSpPr>
          <p:spPr>
            <a:xfrm>
              <a:off x="4027000" y="2134879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56465" y="2197110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103493" y="3874647"/>
            <a:ext cx="926465" cy="437242"/>
            <a:chOff x="4064634" y="2171700"/>
            <a:chExt cx="926465" cy="437242"/>
          </a:xfrm>
        </p:grpSpPr>
        <p:sp>
          <p:nvSpPr>
            <p:cNvPr id="251" name="Rounded Rectangle 250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Day</a:t>
              </a: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067203" y="4837074"/>
            <a:ext cx="926465" cy="437242"/>
            <a:chOff x="4064634" y="2171700"/>
            <a:chExt cx="926465" cy="437242"/>
          </a:xfrm>
        </p:grpSpPr>
        <p:sp>
          <p:nvSpPr>
            <p:cNvPr id="254" name="Rounded Rectangle 253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017331" y="1956494"/>
            <a:ext cx="926465" cy="437242"/>
            <a:chOff x="4064634" y="2171700"/>
            <a:chExt cx="926465" cy="437242"/>
          </a:xfrm>
        </p:grpSpPr>
        <p:sp>
          <p:nvSpPr>
            <p:cNvPr id="257" name="Rounded Rectangle 256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637642" y="3939598"/>
            <a:ext cx="780595" cy="488139"/>
            <a:chOff x="4064634" y="2171700"/>
            <a:chExt cx="926465" cy="437242"/>
          </a:xfrm>
        </p:grpSpPr>
        <p:sp>
          <p:nvSpPr>
            <p:cNvPr id="262" name="Rounded Rectangle 26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117032" y="2224768"/>
              <a:ext cx="8604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815861" y="1151335"/>
            <a:ext cx="3417756" cy="949779"/>
            <a:chOff x="720724" y="1221920"/>
            <a:chExt cx="3048705" cy="949779"/>
          </a:xfrm>
        </p:grpSpPr>
        <p:sp>
          <p:nvSpPr>
            <p:cNvPr id="272" name="Rounded Rectangle 271"/>
            <p:cNvSpPr/>
            <p:nvPr/>
          </p:nvSpPr>
          <p:spPr>
            <a:xfrm>
              <a:off x="720724" y="1221920"/>
              <a:ext cx="287679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Paducah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16.7’  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788093" y="1675051"/>
              <a:ext cx="1981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31.0’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 31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780944" y="2168274"/>
            <a:ext cx="3259283" cy="949779"/>
            <a:chOff x="720722" y="1221920"/>
            <a:chExt cx="3259283" cy="949779"/>
          </a:xfrm>
        </p:grpSpPr>
        <p:sp>
          <p:nvSpPr>
            <p:cNvPr id="295" name="Rounded Rectangle 294"/>
            <p:cNvSpPr/>
            <p:nvPr/>
          </p:nvSpPr>
          <p:spPr>
            <a:xfrm>
              <a:off x="720722" y="1221920"/>
              <a:ext cx="325928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Cairo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25.0’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888548" y="1676799"/>
              <a:ext cx="2082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33.0’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 31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631131" y="3187337"/>
            <a:ext cx="4098000" cy="949779"/>
            <a:chOff x="461643" y="2806880"/>
            <a:chExt cx="2739607" cy="949779"/>
          </a:xfrm>
        </p:grpSpPr>
        <p:sp>
          <p:nvSpPr>
            <p:cNvPr id="328" name="Rounded Rectangle 327"/>
            <p:cNvSpPr/>
            <p:nvPr/>
          </p:nvSpPr>
          <p:spPr>
            <a:xfrm>
              <a:off x="461643" y="2806880"/>
              <a:ext cx="27396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Greenville</a:t>
              </a: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36.6’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7594957" y="5244157"/>
            <a:ext cx="3407585" cy="949779"/>
            <a:chOff x="461644" y="2806880"/>
            <a:chExt cx="2880042" cy="949779"/>
          </a:xfrm>
        </p:grpSpPr>
        <p:sp>
          <p:nvSpPr>
            <p:cNvPr id="348" name="Rounded Rectangle 347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New Orleans</a:t>
              </a: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12.6’  </a:t>
              </a: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404773" y="3095773"/>
              <a:ext cx="19369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week, then rises through the second week of April</a:t>
              </a: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334108" y="5279320"/>
            <a:ext cx="4170966" cy="949779"/>
            <a:chOff x="461644" y="2806880"/>
            <a:chExt cx="2872001" cy="949779"/>
          </a:xfrm>
        </p:grpSpPr>
        <p:sp>
          <p:nvSpPr>
            <p:cNvPr id="367" name="Rounded Rectangle 366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Baton Rouge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20065" y="3080385"/>
              <a:ext cx="2386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34.0’ 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 </a:t>
              </a:r>
              <a:r>
                <a:rPr lang="en-US" sz="1200" b="1" dirty="0">
                  <a:solidFill>
                    <a:srgbClr val="F79646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1485299" y="3095391"/>
              <a:ext cx="1848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Falls over the next week, then rises to near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flood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during the second week of April </a:t>
              </a:r>
            </a:p>
          </p:txBody>
        </p:sp>
      </p:grpSp>
      <p:sp>
        <p:nvSpPr>
          <p:cNvPr id="85" name="Oval 84"/>
          <p:cNvSpPr/>
          <p:nvPr/>
        </p:nvSpPr>
        <p:spPr>
          <a:xfrm>
            <a:off x="2365722" y="6483131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3" name="Oval 392"/>
          <p:cNvSpPr/>
          <p:nvPr/>
        </p:nvSpPr>
        <p:spPr>
          <a:xfrm>
            <a:off x="6242309" y="5975323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9" name="Right Brace 268"/>
          <p:cNvSpPr/>
          <p:nvPr/>
        </p:nvSpPr>
        <p:spPr>
          <a:xfrm rot="1252184">
            <a:off x="5854077" y="3596458"/>
            <a:ext cx="239852" cy="342912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99009" y="6280454"/>
            <a:ext cx="4742378" cy="5524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593762" y="6342236"/>
            <a:ext cx="36926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err="1">
                <a:solidFill>
                  <a:prstClr val="white"/>
                </a:solidFill>
                <a:latin typeface="Arial Narrow" panose="020B0606020202030204" pitchFamily="34" charset="0"/>
              </a:rPr>
              <a:t>Morganza</a:t>
            </a:r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 Location</a:t>
            </a:r>
          </a:p>
        </p:txBody>
      </p:sp>
      <p:sp>
        <p:nvSpPr>
          <p:cNvPr id="163" name="5-Point Star 162"/>
          <p:cNvSpPr/>
          <p:nvPr/>
        </p:nvSpPr>
        <p:spPr>
          <a:xfrm>
            <a:off x="7174137" y="6464495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2" name="5-Point Star 162">
            <a:extLst>
              <a:ext uri="{FF2B5EF4-FFF2-40B4-BE49-F238E27FC236}">
                <a16:creationId xmlns:a16="http://schemas.microsoft.com/office/drawing/2014/main" id="{C0AE10ED-BA35-4628-9452-AAE5B61E7897}"/>
              </a:ext>
            </a:extLst>
          </p:cNvPr>
          <p:cNvSpPr/>
          <p:nvPr/>
        </p:nvSpPr>
        <p:spPr>
          <a:xfrm>
            <a:off x="5330195" y="5298474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310416D-6901-4EBA-91CF-280D76138EF0}"/>
              </a:ext>
            </a:extLst>
          </p:cNvPr>
          <p:cNvSpPr txBox="1"/>
          <p:nvPr/>
        </p:nvSpPr>
        <p:spPr>
          <a:xfrm>
            <a:off x="8752200" y="3637695"/>
            <a:ext cx="300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 below </a:t>
            </a: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today, then rises above </a:t>
            </a: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late next week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F5B726B-6183-44DC-AA41-1E1BBCB88A39}"/>
              </a:ext>
            </a:extLst>
          </p:cNvPr>
          <p:cNvSpPr txBox="1"/>
          <p:nvPr/>
        </p:nvSpPr>
        <p:spPr>
          <a:xfrm>
            <a:off x="2702724" y="1525534"/>
            <a:ext cx="2211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Crest in </a:t>
            </a:r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 32.0’ </a:t>
            </a:r>
          </a:p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Apr 1</a:t>
            </a:r>
            <a:r>
              <a:rPr lang="en-US" sz="1200" b="1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45" name="Picture 144">
            <a:extLst>
              <a:ext uri="{FF2B5EF4-FFF2-40B4-BE49-F238E27FC236}">
                <a16:creationId xmlns:a16="http://schemas.microsoft.com/office/drawing/2014/main" id="{0DC29867-128A-4E38-97D9-7628CE91E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53" y="2661590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64920B74-B5FB-4527-B6CC-AD13862E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36" y="4711440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DB804B25-8577-4597-B123-C0FFC896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06" y="3698296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FA776F94-E19E-4611-AC3E-2A757A496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695" y="4729414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1CB33162-4E4B-4141-88E9-2DD2D8D1A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777" y="3661029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1FB18C93-981C-40B6-BB01-BEDCB5D69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90" y="5794661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6FD0A908-18D5-418C-9347-1D5721713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81" y="5751599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3">
            <a:extLst>
              <a:ext uri="{FF2B5EF4-FFF2-40B4-BE49-F238E27FC236}">
                <a16:creationId xmlns:a16="http://schemas.microsoft.com/office/drawing/2014/main" id="{0ABA24A0-FC01-4C0D-A5BA-E241E12D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32" y="159910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3">
            <a:extLst>
              <a:ext uri="{FF2B5EF4-FFF2-40B4-BE49-F238E27FC236}">
                <a16:creationId xmlns:a16="http://schemas.microsoft.com/office/drawing/2014/main" id="{B60595A1-0E97-4835-819F-28ECF6C9E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87" y="1625429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3">
            <a:extLst>
              <a:ext uri="{FF2B5EF4-FFF2-40B4-BE49-F238E27FC236}">
                <a16:creationId xmlns:a16="http://schemas.microsoft.com/office/drawing/2014/main" id="{94F7A8CB-6B1D-4D94-8ADB-469DD46A3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382" y="265361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6580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ting All Po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13513</TotalTime>
  <Words>560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1_Office Theme</vt:lpstr>
      <vt:lpstr>Getting All Posts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613</cp:revision>
  <cp:lastPrinted>2019-06-25T17:36:27Z</cp:lastPrinted>
  <dcterms:created xsi:type="dcterms:W3CDTF">2019-02-26T19:21:25Z</dcterms:created>
  <dcterms:modified xsi:type="dcterms:W3CDTF">2023-03-24T17:19:52Z</dcterms:modified>
</cp:coreProperties>
</file>