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3/22/2023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3/22/2023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22,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8385" y="13037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8383" y="410347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956" y="27446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198307" y="51668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10274" y="687898"/>
            <a:ext cx="11205784" cy="5909310"/>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All locations on the bottom of the lower Mississippi River have crested and New Orleans, LA is starting to fall.   </a:t>
            </a:r>
          </a:p>
          <a:p>
            <a:endParaRPr lang="en-US" dirty="0">
              <a:solidFill>
                <a:prstClr val="black"/>
              </a:solidFill>
            </a:endParaRPr>
          </a:p>
          <a:p>
            <a:r>
              <a:rPr lang="en-US" dirty="0">
                <a:solidFill>
                  <a:prstClr val="black"/>
                </a:solidFill>
              </a:rPr>
              <a:t>Minor flooding continues from Natchez, MS downstream to Red River Landing, LA.  Minor flooding should end at Natchez, MS tomorrow and end at Red River Landing, LA by early next week.  </a:t>
            </a:r>
          </a:p>
          <a:p>
            <a:endParaRPr lang="en-US" dirty="0">
              <a:solidFill>
                <a:prstClr val="black"/>
              </a:solidFill>
            </a:endParaRPr>
          </a:p>
          <a:p>
            <a:r>
              <a:rPr lang="en-US" dirty="0">
                <a:solidFill>
                  <a:prstClr val="black"/>
                </a:solidFill>
              </a:rPr>
              <a:t>Significant falls of 1 to 2 feet continue on the lower Mississippi River and have reached Greenville, MS.  Significant falls should continue downstream over the next one two weeks. </a:t>
            </a:r>
          </a:p>
          <a:p>
            <a:endParaRPr lang="en-US" dirty="0">
              <a:solidFill>
                <a:prstClr val="black"/>
              </a:solidFill>
            </a:endParaRPr>
          </a:p>
          <a:p>
            <a:r>
              <a:rPr lang="en-US" dirty="0">
                <a:solidFill>
                  <a:prstClr val="black"/>
                </a:solidFill>
              </a:rPr>
              <a:t>The lower Ohio River has fallen almost 20ft from the peak which occurred on March 10</a:t>
            </a:r>
            <a:r>
              <a:rPr lang="en-US" baseline="30000" dirty="0">
                <a:solidFill>
                  <a:prstClr val="black"/>
                </a:solidFill>
              </a:rPr>
              <a:t>th</a:t>
            </a:r>
            <a:r>
              <a:rPr lang="en-US" dirty="0">
                <a:solidFill>
                  <a:prstClr val="black"/>
                </a:solidFill>
              </a:rPr>
              <a:t>.</a:t>
            </a:r>
          </a:p>
          <a:p>
            <a:endParaRPr lang="en-US" dirty="0">
              <a:solidFill>
                <a:prstClr val="black"/>
              </a:solidFill>
            </a:endParaRPr>
          </a:p>
          <a:p>
            <a:r>
              <a:rPr lang="en-US" dirty="0">
                <a:solidFill>
                  <a:prstClr val="black"/>
                </a:solidFill>
              </a:rPr>
              <a:t>The weather models continue to show a heavy rain event over the middle Mississippi and lower Ohio Valleys for Thursday through Saturday and the official forecast is starting to show rises on the lower Ohio River starting on Sunday.  </a:t>
            </a:r>
          </a:p>
          <a:p>
            <a:endParaRPr lang="en-US" dirty="0">
              <a:solidFill>
                <a:prstClr val="black"/>
              </a:solidFill>
            </a:endParaRPr>
          </a:p>
          <a:p>
            <a:r>
              <a:rPr lang="en-US" dirty="0">
                <a:solidFill>
                  <a:prstClr val="black"/>
                </a:solidFill>
              </a:rPr>
              <a:t>The 16 day future rainfall guidance continues to show minor flooding on the lower Ohio River.  Today’s run is showing Cairo, IL cresting above 44.0 feet for March 31</a:t>
            </a:r>
            <a:r>
              <a:rPr lang="en-US" baseline="30000" dirty="0">
                <a:solidFill>
                  <a:prstClr val="black"/>
                </a:solidFill>
              </a:rPr>
              <a:t>st </a:t>
            </a:r>
            <a:r>
              <a:rPr lang="en-US" dirty="0">
                <a:solidFill>
                  <a:prstClr val="black"/>
                </a:solidFill>
              </a:rPr>
              <a:t>and remaining above flood through the second week of April.  This crest would be similar to the crest that occurred earlier this month.  </a:t>
            </a:r>
          </a:p>
          <a:p>
            <a:endParaRPr lang="en-US" dirty="0">
              <a:solidFill>
                <a:prstClr val="black"/>
              </a:solidFill>
            </a:endParaRPr>
          </a:p>
          <a:p>
            <a:r>
              <a:rPr lang="en-US" dirty="0">
                <a:solidFill>
                  <a:prstClr val="black"/>
                </a:solidFill>
              </a:rPr>
              <a:t>  </a:t>
            </a:r>
          </a:p>
        </p:txBody>
      </p:sp>
      <p:sp>
        <p:nvSpPr>
          <p:cNvPr id="16" name="Oval 15">
            <a:extLst>
              <a:ext uri="{FF2B5EF4-FFF2-40B4-BE49-F238E27FC236}">
                <a16:creationId xmlns:a16="http://schemas.microsoft.com/office/drawing/2014/main" id="{EB43B28D-EA7A-4CBC-9FD0-8AFEE16FE8F2}"/>
              </a:ext>
            </a:extLst>
          </p:cNvPr>
          <p:cNvSpPr/>
          <p:nvPr/>
        </p:nvSpPr>
        <p:spPr>
          <a:xfrm>
            <a:off x="208384" y="188255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Oval 16">
            <a:extLst>
              <a:ext uri="{FF2B5EF4-FFF2-40B4-BE49-F238E27FC236}">
                <a16:creationId xmlns:a16="http://schemas.microsoft.com/office/drawing/2014/main" id="{C29B79EA-E273-47ED-8B54-9C221CEC0AEB}"/>
              </a:ext>
            </a:extLst>
          </p:cNvPr>
          <p:cNvSpPr/>
          <p:nvPr/>
        </p:nvSpPr>
        <p:spPr>
          <a:xfrm>
            <a:off x="198307" y="352469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22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18.3’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600979" y="2153268"/>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537954" y="322804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128" name="Group 127"/>
          <p:cNvGrpSpPr/>
          <p:nvPr/>
        </p:nvGrpSpPr>
        <p:grpSpPr>
          <a:xfrm>
            <a:off x="334108" y="4201425"/>
            <a:ext cx="4998818" cy="949779"/>
            <a:chOff x="461643" y="2806880"/>
            <a:chExt cx="3752444"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48.3’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88060" y="3281894"/>
              <a:ext cx="292602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tomorrow and</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few days</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28.7’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48648" y="3209082"/>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166" name="Group 165"/>
          <p:cNvGrpSpPr/>
          <p:nvPr/>
        </p:nvGrpSpPr>
        <p:grpSpPr>
          <a:xfrm>
            <a:off x="7426917" y="4227149"/>
            <a:ext cx="3806698" cy="949779"/>
            <a:chOff x="461644" y="2806880"/>
            <a:chExt cx="3261336"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39.4’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453775" y="3258836"/>
              <a:ext cx="226920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Sun March 26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17756" cy="949779"/>
            <a:chOff x="720724" y="1221920"/>
            <a:chExt cx="304870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88093"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06441" cy="949779"/>
            <a:chOff x="461644" y="2806880"/>
            <a:chExt cx="2710038"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87662" y="3169055"/>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 </a:t>
              </a:r>
            </a:p>
          </p:txBody>
        </p:sp>
      </p:grpSp>
      <p:grpSp>
        <p:nvGrpSpPr>
          <p:cNvPr id="366" name="Group 365"/>
          <p:cNvGrpSpPr/>
          <p:nvPr/>
        </p:nvGrpSpPr>
        <p:grpSpPr>
          <a:xfrm>
            <a:off x="492872" y="5279320"/>
            <a:ext cx="3809349" cy="949779"/>
            <a:chOff x="461644" y="2806880"/>
            <a:chExt cx="2724588"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37886" y="3280234"/>
              <a:ext cx="184834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err="1">
                <a:solidFill>
                  <a:prstClr val="white"/>
                </a:solidFill>
                <a:latin typeface="Arial Narrow" panose="020B0606020202030204" pitchFamily="34" charset="0"/>
              </a:rPr>
              <a:t>Morganza</a:t>
            </a:r>
            <a:r>
              <a:rPr lang="en-US" b="1" dirty="0">
                <a:solidFill>
                  <a:prstClr val="white"/>
                </a:solidFill>
                <a:latin typeface="Arial Narrow" panose="020B0606020202030204" pitchFamily="34" charset="0"/>
              </a:rPr>
              <a: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30195" y="5298474"/>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752201" y="3637695"/>
            <a:ext cx="239434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Mon March 27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608022" y="1657392"/>
            <a:ext cx="221142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pic>
        <p:nvPicPr>
          <p:cNvPr id="146" name="Picture 145">
            <a:extLst>
              <a:ext uri="{FF2B5EF4-FFF2-40B4-BE49-F238E27FC236}">
                <a16:creationId xmlns:a16="http://schemas.microsoft.com/office/drawing/2014/main" id="{C205C539-6554-471D-90A2-4F7C25D41A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0609" y="16044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31DD9715-68F8-4F9C-A54C-10B70B6A3D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0567" y="16519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FC02D599-C3EB-4F06-A072-E3FEECF9BD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268165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144">
            <a:extLst>
              <a:ext uri="{FF2B5EF4-FFF2-40B4-BE49-F238E27FC236}">
                <a16:creationId xmlns:a16="http://schemas.microsoft.com/office/drawing/2014/main" id="{0DC29867-128A-4E38-97D9-7628CE91EB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6116" y="264475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64920B74-B5FB-4527-B6CC-AD13862E62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336" y="471144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149">
            <a:extLst>
              <a:ext uri="{FF2B5EF4-FFF2-40B4-BE49-F238E27FC236}">
                <a16:creationId xmlns:a16="http://schemas.microsoft.com/office/drawing/2014/main" id="{DB804B25-8577-4597-B123-C0FFC896CE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306" y="36982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152">
            <a:extLst>
              <a:ext uri="{FF2B5EF4-FFF2-40B4-BE49-F238E27FC236}">
                <a16:creationId xmlns:a16="http://schemas.microsoft.com/office/drawing/2014/main" id="{FA776F94-E19E-4611-AC3E-2A757A4968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4695" y="472941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4" name="Picture 143">
            <a:extLst>
              <a:ext uri="{FF2B5EF4-FFF2-40B4-BE49-F238E27FC236}">
                <a16:creationId xmlns:a16="http://schemas.microsoft.com/office/drawing/2014/main" id="{1CB33162-4E4B-4141-88E9-2DD2D8D1A8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6777" y="36610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1FB18C93-981C-40B6-BB01-BEDCB5D69F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1390" y="579466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157">
            <a:extLst>
              <a:ext uri="{FF2B5EF4-FFF2-40B4-BE49-F238E27FC236}">
                <a16:creationId xmlns:a16="http://schemas.microsoft.com/office/drawing/2014/main" id="{6FD0A908-18D5-418C-9347-1D5721713A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51581" y="575159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13221</TotalTime>
  <Words>461</Words>
  <Application>Microsoft Office PowerPoint</Application>
  <PresentationFormat>Widescreen</PresentationFormat>
  <Paragraphs>82</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602</cp:revision>
  <cp:lastPrinted>2019-06-25T17:36:27Z</cp:lastPrinted>
  <dcterms:created xsi:type="dcterms:W3CDTF">2019-02-26T19:21:25Z</dcterms:created>
  <dcterms:modified xsi:type="dcterms:W3CDTF">2023-03-22T17:20:23Z</dcterms:modified>
</cp:coreProperties>
</file>