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95" autoAdjust="0"/>
    <p:restoredTop sz="94660"/>
  </p:normalViewPr>
  <p:slideViewPr>
    <p:cSldViewPr snapToGrid="0">
      <p:cViewPr varScale="1">
        <p:scale>
          <a:sx n="109" d="100"/>
          <a:sy n="109" d="100"/>
        </p:scale>
        <p:origin x="13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3/15/2023</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3/15/2023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3/15/2023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3/15/2023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3/15/2023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3/15/2023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3/15/2023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3/15/2023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3/15/2023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3/15/2023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3/15/2023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3/15/2023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3/15/2023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3/15/2023</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3/15/2023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827860" cy="615553"/>
          </a:xfrm>
          <a:prstGeom prst="rect">
            <a:avLst/>
          </a:prstGeom>
        </p:spPr>
        <p:txBody>
          <a:bodyPr wrap="none">
            <a:spAutoFit/>
          </a:bodyPr>
          <a:lstStyle/>
          <a:p>
            <a:r>
              <a:rPr lang="en-US" sz="1700" b="1" dirty="0">
                <a:solidFill>
                  <a:prstClr val="white"/>
                </a:solidFill>
              </a:rPr>
              <a:t>LMRFC Forecasts Issued Morning of March 15, 2023</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03936" y="1621127"/>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08487" y="3262303"/>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02060" y="2464825"/>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03937" y="4059781"/>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692689" y="970046"/>
            <a:ext cx="11205784" cy="3970318"/>
          </a:xfrm>
          <a:prstGeom prst="rect">
            <a:avLst/>
          </a:prstGeom>
          <a:noFill/>
        </p:spPr>
        <p:txBody>
          <a:bodyPr wrap="square" rtlCol="0">
            <a:spAutoFit/>
          </a:bodyPr>
          <a:lstStyle/>
          <a:p>
            <a:endParaRPr lang="en-US" dirty="0">
              <a:solidFill>
                <a:prstClr val="black"/>
              </a:solidFill>
            </a:endParaRPr>
          </a:p>
          <a:p>
            <a:endParaRPr lang="en-US" dirty="0">
              <a:solidFill>
                <a:prstClr val="black"/>
              </a:solidFill>
            </a:endParaRPr>
          </a:p>
          <a:p>
            <a:r>
              <a:rPr lang="en-US" dirty="0">
                <a:solidFill>
                  <a:prstClr val="black"/>
                </a:solidFill>
              </a:rPr>
              <a:t>On the lower Mississippi River, cresting conditions are approaching Vicksburg, MS and all locations should reach crest levels by early next week. </a:t>
            </a:r>
          </a:p>
          <a:p>
            <a:endParaRPr lang="en-US" dirty="0">
              <a:solidFill>
                <a:prstClr val="black"/>
              </a:solidFill>
            </a:endParaRPr>
          </a:p>
          <a:p>
            <a:r>
              <a:rPr lang="en-US" dirty="0">
                <a:solidFill>
                  <a:prstClr val="black"/>
                </a:solidFill>
              </a:rPr>
              <a:t>Minor flooding is occurring from Natchez, MS downstream to Red River Landing, LA.  Minor flooding should end at Natchez, MS for early next week and Red River Landing, LA will remain above flood stage through next week.</a:t>
            </a:r>
          </a:p>
          <a:p>
            <a:endParaRPr lang="en-US" dirty="0">
              <a:solidFill>
                <a:prstClr val="black"/>
              </a:solidFill>
            </a:endParaRPr>
          </a:p>
          <a:p>
            <a:r>
              <a:rPr lang="en-US" dirty="0">
                <a:solidFill>
                  <a:prstClr val="black"/>
                </a:solidFill>
              </a:rPr>
              <a:t>The lower Ohio River has fallen 5 to 6 feet over the past 5 days and all locations are below flood stage. The lower Ohio River will continue to fall through the weekend. </a:t>
            </a:r>
          </a:p>
          <a:p>
            <a:endParaRPr lang="en-US" dirty="0">
              <a:solidFill>
                <a:prstClr val="black"/>
              </a:solidFill>
            </a:endParaRPr>
          </a:p>
          <a:p>
            <a:r>
              <a:rPr lang="en-US" dirty="0">
                <a:solidFill>
                  <a:prstClr val="black"/>
                </a:solidFill>
              </a:rPr>
              <a:t>The 16 day future rainfall guidance shows continued falls on the lower Ohio River through early next week and then steady conditions through the end of the month.  The model is showing another rise for the first week of April but the rises are well below flood levels.   </a:t>
            </a: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March 15 2023 @  12:00 pm CDT</a:t>
            </a:r>
          </a:p>
        </p:txBody>
      </p:sp>
      <p:grpSp>
        <p:nvGrpSpPr>
          <p:cNvPr id="52" name="Group 51"/>
          <p:cNvGrpSpPr/>
          <p:nvPr/>
        </p:nvGrpSpPr>
        <p:grpSpPr>
          <a:xfrm>
            <a:off x="1513752" y="1117736"/>
            <a:ext cx="3490359"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29.7’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513752" y="2153455"/>
            <a:ext cx="3225202"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27.6’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609070" y="3209769"/>
              <a:ext cx="168108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 days </a:t>
              </a:r>
            </a:p>
          </p:txBody>
        </p:sp>
      </p:grpSp>
      <p:grpSp>
        <p:nvGrpSpPr>
          <p:cNvPr id="128" name="Group 127"/>
          <p:cNvGrpSpPr/>
          <p:nvPr/>
        </p:nvGrpSpPr>
        <p:grpSpPr>
          <a:xfrm>
            <a:off x="1304994" y="4201425"/>
            <a:ext cx="3064740" cy="949779"/>
            <a:chOff x="461644" y="2806880"/>
            <a:chExt cx="2856376"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48.0’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507444" y="3272774"/>
              <a:ext cx="181057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48.5’ on March 17</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34.6’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648648" y="3209082"/>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now and falling over the next 5 days </a:t>
              </a:r>
            </a:p>
          </p:txBody>
        </p:sp>
      </p:grpSp>
      <p:grpSp>
        <p:nvGrpSpPr>
          <p:cNvPr id="166" name="Group 165"/>
          <p:cNvGrpSpPr/>
          <p:nvPr/>
        </p:nvGrpSpPr>
        <p:grpSpPr>
          <a:xfrm>
            <a:off x="7426917" y="4227149"/>
            <a:ext cx="3322806" cy="949779"/>
            <a:chOff x="461644" y="2806880"/>
            <a:chExt cx="2846768" cy="949779"/>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40.8’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573264" y="3267801"/>
              <a:ext cx="17351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near 41.0’ on March 16</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96784" y="1592626"/>
            <a:ext cx="1764428"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569149" y="3523027"/>
            <a:ext cx="1174133" cy="128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1" y="1151335"/>
            <a:ext cx="3417756" cy="949779"/>
            <a:chOff x="720724" y="1221920"/>
            <a:chExt cx="3048705"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30.7’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788093" y="1675051"/>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 days.  </a:t>
              </a:r>
            </a:p>
          </p:txBody>
        </p:sp>
      </p:grpSp>
      <p:grpSp>
        <p:nvGrpSpPr>
          <p:cNvPr id="294" name="Group 293"/>
          <p:cNvGrpSpPr/>
          <p:nvPr/>
        </p:nvGrpSpPr>
        <p:grpSpPr>
          <a:xfrm>
            <a:off x="7780944" y="2168274"/>
            <a:ext cx="3259283"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38.3’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888548" y="1676799"/>
              <a:ext cx="208274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March 18</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27" name="Group 326"/>
          <p:cNvGrpSpPr/>
          <p:nvPr/>
        </p:nvGrpSpPr>
        <p:grpSpPr>
          <a:xfrm>
            <a:off x="7631131" y="3187337"/>
            <a:ext cx="3409095"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44.8’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279909" cy="949779"/>
            <a:chOff x="461644" y="2806880"/>
            <a:chExt cx="2772132"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12.1’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549756" y="322097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12.7’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20</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66" name="Group 365"/>
          <p:cNvGrpSpPr/>
          <p:nvPr/>
        </p:nvGrpSpPr>
        <p:grpSpPr>
          <a:xfrm>
            <a:off x="1285346" y="5279320"/>
            <a:ext cx="3079181" cy="949779"/>
            <a:chOff x="461644" y="2806880"/>
            <a:chExt cx="2769152"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32.9’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546776" y="324482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34.0’ on </a:t>
              </a:r>
              <a:r>
                <a:rPr lang="en-US" sz="1200" b="1">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19</a:t>
              </a:r>
              <a:r>
                <a:rPr lang="en-US" sz="1200" b="1" baseline="3000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Crest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610753" y="4073708"/>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954907" y="3638950"/>
            <a:ext cx="22051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now and falling over the next 5 days</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590011" y="1569082"/>
            <a:ext cx="221142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Today</a:t>
            </a:r>
          </a:p>
        </p:txBody>
      </p:sp>
      <p:pic>
        <p:nvPicPr>
          <p:cNvPr id="159" name="Picture 3">
            <a:extLst>
              <a:ext uri="{FF2B5EF4-FFF2-40B4-BE49-F238E27FC236}">
                <a16:creationId xmlns:a16="http://schemas.microsoft.com/office/drawing/2014/main" id="{4AE77E84-312A-4EC9-8128-54CCF9F81A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456" y="471078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id="{CA1830A5-29A0-4181-AAF4-194C59A31BA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960" y="576696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 name="Picture 3">
            <a:extLst>
              <a:ext uri="{FF2B5EF4-FFF2-40B4-BE49-F238E27FC236}">
                <a16:creationId xmlns:a16="http://schemas.microsoft.com/office/drawing/2014/main" id="{48AEF1B3-40E2-423F-AE77-C4F07CEA8CE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51627" y="473463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5" name="Picture 3">
            <a:extLst>
              <a:ext uri="{FF2B5EF4-FFF2-40B4-BE49-F238E27FC236}">
                <a16:creationId xmlns:a16="http://schemas.microsoft.com/office/drawing/2014/main" id="{477FC814-F0CC-4E57-A403-A4977C3700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13534" y="571605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6" name="Picture 145">
            <a:extLst>
              <a:ext uri="{FF2B5EF4-FFF2-40B4-BE49-F238E27FC236}">
                <a16:creationId xmlns:a16="http://schemas.microsoft.com/office/drawing/2014/main" id="{C205C539-6554-471D-90A2-4F7C25D41AA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70609" y="160446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8" name="Picture 147">
            <a:extLst>
              <a:ext uri="{FF2B5EF4-FFF2-40B4-BE49-F238E27FC236}">
                <a16:creationId xmlns:a16="http://schemas.microsoft.com/office/drawing/2014/main" id="{31DD9715-68F8-4F9C-A54C-10B70B6A3D3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50567" y="1651933"/>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9" name="Picture 148">
            <a:extLst>
              <a:ext uri="{FF2B5EF4-FFF2-40B4-BE49-F238E27FC236}">
                <a16:creationId xmlns:a16="http://schemas.microsoft.com/office/drawing/2014/main" id="{FC02D599-C3EB-4F06-A072-E3FEECF9BDF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14492" y="2681654"/>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5" name="Picture 144">
            <a:extLst>
              <a:ext uri="{FF2B5EF4-FFF2-40B4-BE49-F238E27FC236}">
                <a16:creationId xmlns:a16="http://schemas.microsoft.com/office/drawing/2014/main" id="{0DC29867-128A-4E38-97D9-7628CE91EB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76116" y="2644752"/>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7" name="Picture 146">
            <a:extLst>
              <a:ext uri="{FF2B5EF4-FFF2-40B4-BE49-F238E27FC236}">
                <a16:creationId xmlns:a16="http://schemas.microsoft.com/office/drawing/2014/main" id="{64920B74-B5FB-4527-B6CC-AD13862E62D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07454" y="3639274"/>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0" name="Picture 149">
            <a:extLst>
              <a:ext uri="{FF2B5EF4-FFF2-40B4-BE49-F238E27FC236}">
                <a16:creationId xmlns:a16="http://schemas.microsoft.com/office/drawing/2014/main" id="{DB804B25-8577-4597-B123-C0FFC896CE8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306" y="369829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12985</TotalTime>
  <Words>413</Words>
  <Application>Microsoft Office PowerPoint</Application>
  <PresentationFormat>Widescreen</PresentationFormat>
  <Paragraphs>75</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587</cp:revision>
  <cp:lastPrinted>2019-06-25T17:36:27Z</cp:lastPrinted>
  <dcterms:created xsi:type="dcterms:W3CDTF">2019-02-26T19:21:25Z</dcterms:created>
  <dcterms:modified xsi:type="dcterms:W3CDTF">2023-03-15T20:49:20Z</dcterms:modified>
</cp:coreProperties>
</file>