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4/6/2023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4/6/2023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568045" cy="615553"/>
          </a:xfrm>
          <a:prstGeom prst="rect">
            <a:avLst/>
          </a:prstGeom>
        </p:spPr>
        <p:txBody>
          <a:bodyPr wrap="none">
            <a:spAutoFit/>
          </a:bodyPr>
          <a:lstStyle/>
          <a:p>
            <a:r>
              <a:rPr lang="en-US" sz="1700" b="1" dirty="0">
                <a:solidFill>
                  <a:prstClr val="white"/>
                </a:solidFill>
              </a:rPr>
              <a:t>LMRFC Forecasts Issued Morning of April 6, 2023</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8385" y="130377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08384" y="349159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710274" y="687898"/>
            <a:ext cx="11205784" cy="5355312"/>
          </a:xfrm>
          <a:prstGeom prst="rect">
            <a:avLst/>
          </a:prstGeom>
          <a:noFill/>
        </p:spPr>
        <p:txBody>
          <a:bodyPr wrap="square" rtlCol="0">
            <a:spAutoFit/>
          </a:bodyPr>
          <a:lstStyle/>
          <a:p>
            <a:endParaRPr lang="en-US" dirty="0">
              <a:solidFill>
                <a:prstClr val="black"/>
              </a:solidFill>
            </a:endParaRPr>
          </a:p>
          <a:p>
            <a:endParaRPr lang="en-US" dirty="0">
              <a:solidFill>
                <a:prstClr val="black"/>
              </a:solidFill>
            </a:endParaRPr>
          </a:p>
          <a:p>
            <a:r>
              <a:rPr lang="en-US" dirty="0">
                <a:solidFill>
                  <a:prstClr val="black"/>
                </a:solidFill>
              </a:rPr>
              <a:t>The crest on the lower Mississippi River is approaching Arkansas City, AR.  </a:t>
            </a:r>
          </a:p>
          <a:p>
            <a:endParaRPr lang="en-US" dirty="0">
              <a:solidFill>
                <a:prstClr val="black"/>
              </a:solidFill>
            </a:endParaRPr>
          </a:p>
          <a:p>
            <a:r>
              <a:rPr lang="en-US" dirty="0">
                <a:solidFill>
                  <a:prstClr val="black"/>
                </a:solidFill>
              </a:rPr>
              <a:t>Minor flooding continues at Red River Landing, LA and it is forecast for Natchez, MS by this weekend.  The lower Mississippi River should crest at all locations by the end of next week. </a:t>
            </a:r>
          </a:p>
          <a:p>
            <a:endParaRPr lang="en-US" dirty="0">
              <a:solidFill>
                <a:prstClr val="black"/>
              </a:solidFill>
            </a:endParaRPr>
          </a:p>
          <a:p>
            <a:r>
              <a:rPr lang="en-US" dirty="0">
                <a:solidFill>
                  <a:prstClr val="black"/>
                </a:solidFill>
              </a:rPr>
              <a:t>Over the next several days, a minor rise is forecast on the lower Ohio River and crests should remain below flood levels. </a:t>
            </a:r>
          </a:p>
          <a:p>
            <a:endParaRPr lang="en-US" dirty="0">
              <a:solidFill>
                <a:prstClr val="black"/>
              </a:solidFill>
            </a:endParaRPr>
          </a:p>
          <a:p>
            <a:r>
              <a:rPr lang="en-US" dirty="0">
                <a:solidFill>
                  <a:prstClr val="black"/>
                </a:solidFill>
              </a:rPr>
              <a:t>The rises on the lower Ohio River will only slow down the recessions on the lower Mississippi River. </a:t>
            </a:r>
          </a:p>
          <a:p>
            <a:endParaRPr lang="en-US" dirty="0">
              <a:solidFill>
                <a:prstClr val="black"/>
              </a:solidFill>
            </a:endParaRPr>
          </a:p>
          <a:p>
            <a:r>
              <a:rPr lang="en-US" dirty="0">
                <a:solidFill>
                  <a:prstClr val="black"/>
                </a:solidFill>
              </a:rPr>
              <a:t>One to three inches of rainfall is expected over the lower Mississippi Valley during the next few days.  This rainfall will not significantly impact the crests on the lower Mississippi River.  </a:t>
            </a:r>
          </a:p>
          <a:p>
            <a:endParaRPr lang="en-US" dirty="0">
              <a:solidFill>
                <a:prstClr val="black"/>
              </a:solidFill>
            </a:endParaRPr>
          </a:p>
          <a:p>
            <a:r>
              <a:rPr lang="en-US" dirty="0">
                <a:solidFill>
                  <a:prstClr val="black"/>
                </a:solidFill>
              </a:rPr>
              <a:t>The 16 day future rainfall guidance is very close to the official forecast.  The stages on the 16 day guidance are slightly higher and </a:t>
            </a:r>
            <a:r>
              <a:rPr lang="en-US">
                <a:solidFill>
                  <a:prstClr val="black"/>
                </a:solidFill>
              </a:rPr>
              <a:t>no additional flooding is </a:t>
            </a:r>
            <a:r>
              <a:rPr lang="en-US" dirty="0">
                <a:solidFill>
                  <a:prstClr val="black"/>
                </a:solidFill>
              </a:rPr>
              <a:t>forecast for the remainder of April.  </a:t>
            </a:r>
          </a:p>
          <a:p>
            <a:endParaRPr lang="en-US" dirty="0">
              <a:solidFill>
                <a:prstClr val="black"/>
              </a:solidFill>
            </a:endParaRPr>
          </a:p>
          <a:p>
            <a:r>
              <a:rPr lang="en-US" dirty="0">
                <a:solidFill>
                  <a:prstClr val="black"/>
                </a:solidFill>
              </a:rPr>
              <a:t>  </a:t>
            </a:r>
          </a:p>
        </p:txBody>
      </p:sp>
      <p:sp>
        <p:nvSpPr>
          <p:cNvPr id="16" name="Oval 15">
            <a:extLst>
              <a:ext uri="{FF2B5EF4-FFF2-40B4-BE49-F238E27FC236}">
                <a16:creationId xmlns:a16="http://schemas.microsoft.com/office/drawing/2014/main" id="{EB43B28D-EA7A-4CBC-9FD0-8AFEE16FE8F2}"/>
              </a:ext>
            </a:extLst>
          </p:cNvPr>
          <p:cNvSpPr/>
          <p:nvPr/>
        </p:nvSpPr>
        <p:spPr>
          <a:xfrm>
            <a:off x="199912" y="187433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Oval 16">
            <a:extLst>
              <a:ext uri="{FF2B5EF4-FFF2-40B4-BE49-F238E27FC236}">
                <a16:creationId xmlns:a16="http://schemas.microsoft.com/office/drawing/2014/main" id="{C29B79EA-E273-47ED-8B54-9C221CEC0AEB}"/>
              </a:ext>
            </a:extLst>
          </p:cNvPr>
          <p:cNvSpPr/>
          <p:nvPr/>
        </p:nvSpPr>
        <p:spPr>
          <a:xfrm>
            <a:off x="198500" y="269708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Oval 17">
            <a:extLst>
              <a:ext uri="{FF2B5EF4-FFF2-40B4-BE49-F238E27FC236}">
                <a16:creationId xmlns:a16="http://schemas.microsoft.com/office/drawing/2014/main" id="{60FAB407-DC83-4447-82FE-7713D1FDA7D5}"/>
              </a:ext>
            </a:extLst>
          </p:cNvPr>
          <p:cNvSpPr/>
          <p:nvPr/>
        </p:nvSpPr>
        <p:spPr>
          <a:xfrm>
            <a:off x="197794" y="4050399"/>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Oval 18">
            <a:extLst>
              <a:ext uri="{FF2B5EF4-FFF2-40B4-BE49-F238E27FC236}">
                <a16:creationId xmlns:a16="http://schemas.microsoft.com/office/drawing/2014/main" id="{DA667CF0-0CBF-429C-BD86-4522A738F50B}"/>
              </a:ext>
            </a:extLst>
          </p:cNvPr>
          <p:cNvSpPr/>
          <p:nvPr/>
        </p:nvSpPr>
        <p:spPr>
          <a:xfrm>
            <a:off x="206439" y="484752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April 6 2023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368877" y="2153268"/>
            <a:ext cx="3822381" cy="949779"/>
            <a:chOff x="254417" y="2806880"/>
            <a:chExt cx="3412720" cy="949779"/>
          </a:xfrm>
        </p:grpSpPr>
        <p:sp>
          <p:nvSpPr>
            <p:cNvPr id="73" name="Rounded Rectangle 72"/>
            <p:cNvSpPr/>
            <p:nvPr/>
          </p:nvSpPr>
          <p:spPr>
            <a:xfrm>
              <a:off x="254417" y="2806880"/>
              <a:ext cx="3086770"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316057" y="3041694"/>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25.3’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324058" y="3270653"/>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12365" y="3209526"/>
              <a:ext cx="225477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Steady for a few days and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falls next week </a:t>
              </a:r>
            </a:p>
          </p:txBody>
        </p:sp>
      </p:grpSp>
      <p:grpSp>
        <p:nvGrpSpPr>
          <p:cNvPr id="128" name="Group 127"/>
          <p:cNvGrpSpPr/>
          <p:nvPr/>
        </p:nvGrpSpPr>
        <p:grpSpPr>
          <a:xfrm>
            <a:off x="334108" y="4201425"/>
            <a:ext cx="4055935" cy="949779"/>
            <a:chOff x="461643" y="2806880"/>
            <a:chExt cx="3044653" cy="949779"/>
          </a:xfrm>
        </p:grpSpPr>
        <p:sp>
          <p:nvSpPr>
            <p:cNvPr id="129" name="Rounded Rectangle 128"/>
            <p:cNvSpPr/>
            <p:nvPr/>
          </p:nvSpPr>
          <p:spPr>
            <a:xfrm>
              <a:off x="461643" y="2806880"/>
              <a:ext cx="3044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47.3’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29999" y="3344537"/>
              <a:ext cx="1988031"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48.5’ on Apr 9</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314331" y="3126932"/>
            <a:ext cx="3380113" cy="972428"/>
            <a:chOff x="444731" y="2784231"/>
            <a:chExt cx="3286816"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33.6’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24438" y="3156241"/>
              <a:ext cx="230710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and slow falls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 the next few days</a:t>
              </a:r>
            </a:p>
          </p:txBody>
        </p:sp>
      </p:grpSp>
      <p:grpSp>
        <p:nvGrpSpPr>
          <p:cNvPr id="166" name="Group 165"/>
          <p:cNvGrpSpPr/>
          <p:nvPr/>
        </p:nvGrpSpPr>
        <p:grpSpPr>
          <a:xfrm>
            <a:off x="7426918" y="4227149"/>
            <a:ext cx="3504336" cy="949779"/>
            <a:chOff x="461644" y="2806880"/>
            <a:chExt cx="3095653" cy="949779"/>
          </a:xfrm>
        </p:grpSpPr>
        <p:sp>
          <p:nvSpPr>
            <p:cNvPr id="167" name="Rounded Rectangle 166"/>
            <p:cNvSpPr/>
            <p:nvPr/>
          </p:nvSpPr>
          <p:spPr>
            <a:xfrm>
              <a:off x="461644" y="2806880"/>
              <a:ext cx="309565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40.1’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620619" y="3249970"/>
              <a:ext cx="181056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near 40.5’ on Apr 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cxnSpLocks/>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617313" y="4708952"/>
            <a:ext cx="843864" cy="29965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408092" cy="949779"/>
            <a:chOff x="720724" y="1221920"/>
            <a:chExt cx="3040085"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79473" y="1684359"/>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32.5’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Apr 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88548" y="1676799"/>
              <a:ext cx="20827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39.5’ on Apr 9</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3475189"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44.2’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720955" cy="949779"/>
            <a:chOff x="461644" y="2806880"/>
            <a:chExt cx="3144898" cy="949779"/>
          </a:xfrm>
        </p:grpSpPr>
        <p:sp>
          <p:nvSpPr>
            <p:cNvPr id="348" name="Rounded Rectangle 347"/>
            <p:cNvSpPr/>
            <p:nvPr/>
          </p:nvSpPr>
          <p:spPr>
            <a:xfrm>
              <a:off x="461644" y="2806880"/>
              <a:ext cx="30776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11.9’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71217" y="3095773"/>
              <a:ext cx="2035325"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rises with tidal fluctuations and crest near 12.5’ for Apr 12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334108" y="5279320"/>
            <a:ext cx="3985528" cy="949779"/>
            <a:chOff x="461644" y="2806880"/>
            <a:chExt cx="2744314"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57612" y="3244823"/>
              <a:ext cx="184834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near 34.5’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 11</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860132" y="323185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850106" y="3644147"/>
            <a:ext cx="215023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Near crest and slow falls over the next few days</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737560" y="1570404"/>
            <a:ext cx="221142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Steady for a few days and then falls next week</a:t>
            </a:r>
          </a:p>
        </p:txBody>
      </p:sp>
      <p:pic>
        <p:nvPicPr>
          <p:cNvPr id="151" name="Picture 3">
            <a:extLst>
              <a:ext uri="{FF2B5EF4-FFF2-40B4-BE49-F238E27FC236}">
                <a16:creationId xmlns:a16="http://schemas.microsoft.com/office/drawing/2014/main" id="{0ABA24A0-FC01-4C0D-A5BA-E241E12D5F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9994" y="166246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3">
            <a:extLst>
              <a:ext uri="{FF2B5EF4-FFF2-40B4-BE49-F238E27FC236}">
                <a16:creationId xmlns:a16="http://schemas.microsoft.com/office/drawing/2014/main" id="{94F7A8CB-6B1D-4D94-8ADB-469DD46A381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79969" y="5727067"/>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3">
            <a:extLst>
              <a:ext uri="{FF2B5EF4-FFF2-40B4-BE49-F238E27FC236}">
                <a16:creationId xmlns:a16="http://schemas.microsoft.com/office/drawing/2014/main" id="{5A106097-F39E-47EE-B993-F4EBC60D6D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48720" y="268295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3">
            <a:extLst>
              <a:ext uri="{FF2B5EF4-FFF2-40B4-BE49-F238E27FC236}">
                <a16:creationId xmlns:a16="http://schemas.microsoft.com/office/drawing/2014/main" id="{96C9273F-F5A7-4E96-B6D0-F005C63E301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50" y="469664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3">
            <a:extLst>
              <a:ext uri="{FF2B5EF4-FFF2-40B4-BE49-F238E27FC236}">
                <a16:creationId xmlns:a16="http://schemas.microsoft.com/office/drawing/2014/main" id="{FA2F0CB6-11D3-4D18-BEF2-36CEDBEA8A1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86121" y="474137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3">
            <a:extLst>
              <a:ext uri="{FF2B5EF4-FFF2-40B4-BE49-F238E27FC236}">
                <a16:creationId xmlns:a16="http://schemas.microsoft.com/office/drawing/2014/main" id="{C1910741-8429-43FC-B741-BC6C9B1D245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1997" y="5770359"/>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152">
            <a:extLst>
              <a:ext uri="{FF2B5EF4-FFF2-40B4-BE49-F238E27FC236}">
                <a16:creationId xmlns:a16="http://schemas.microsoft.com/office/drawing/2014/main" id="{67D15FEB-035B-4240-ACF9-27AEAC590FD8}"/>
              </a:ext>
            </a:extLst>
          </p:cNvPr>
          <p:cNvPicPr>
            <a:picLocks noChangeAspect="1"/>
          </p:cNvPicPr>
          <p:nvPr/>
        </p:nvPicPr>
        <p:blipFill rotWithShape="1">
          <a:blip r:embed="rId7"/>
          <a:srcRect t="-1" b="13987"/>
          <a:stretch/>
        </p:blipFill>
        <p:spPr>
          <a:xfrm>
            <a:off x="2261226" y="1606823"/>
            <a:ext cx="443581" cy="399049"/>
          </a:xfrm>
          <a:prstGeom prst="rect">
            <a:avLst/>
          </a:prstGeom>
        </p:spPr>
      </p:pic>
      <p:pic>
        <p:nvPicPr>
          <p:cNvPr id="154" name="Picture 153">
            <a:extLst>
              <a:ext uri="{FF2B5EF4-FFF2-40B4-BE49-F238E27FC236}">
                <a16:creationId xmlns:a16="http://schemas.microsoft.com/office/drawing/2014/main" id="{7C3B4377-7D5C-47B8-A132-8DE20D1D89D5}"/>
              </a:ext>
            </a:extLst>
          </p:cNvPr>
          <p:cNvPicPr>
            <a:picLocks noChangeAspect="1"/>
          </p:cNvPicPr>
          <p:nvPr/>
        </p:nvPicPr>
        <p:blipFill rotWithShape="1">
          <a:blip r:embed="rId7"/>
          <a:srcRect t="-1" b="13987"/>
          <a:stretch/>
        </p:blipFill>
        <p:spPr>
          <a:xfrm>
            <a:off x="2140284" y="2626851"/>
            <a:ext cx="443581" cy="399049"/>
          </a:xfrm>
          <a:prstGeom prst="rect">
            <a:avLst/>
          </a:prstGeom>
        </p:spPr>
      </p:pic>
      <p:pic>
        <p:nvPicPr>
          <p:cNvPr id="158" name="Picture 157">
            <a:extLst>
              <a:ext uri="{FF2B5EF4-FFF2-40B4-BE49-F238E27FC236}">
                <a16:creationId xmlns:a16="http://schemas.microsoft.com/office/drawing/2014/main" id="{255544F0-99A6-4905-BE89-C5E45E0B1C5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54200" y="363309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160">
            <a:extLst>
              <a:ext uri="{FF2B5EF4-FFF2-40B4-BE49-F238E27FC236}">
                <a16:creationId xmlns:a16="http://schemas.microsoft.com/office/drawing/2014/main" id="{3DCD5656-1F4C-4C13-8F25-5CACF62AB67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78054" y="370664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14128</TotalTime>
  <Words>448</Words>
  <Application>Microsoft Office PowerPoint</Application>
  <PresentationFormat>Widescreen</PresentationFormat>
  <Paragraphs>80</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649</cp:revision>
  <cp:lastPrinted>2019-06-25T17:36:27Z</cp:lastPrinted>
  <dcterms:created xsi:type="dcterms:W3CDTF">2019-02-26T19:21:25Z</dcterms:created>
  <dcterms:modified xsi:type="dcterms:W3CDTF">2023-04-06T17:01:35Z</dcterms:modified>
</cp:coreProperties>
</file>