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95" autoAdjust="0"/>
    <p:restoredTop sz="94660"/>
  </p:normalViewPr>
  <p:slideViewPr>
    <p:cSldViewPr snapToGrid="0">
      <p:cViewPr varScale="1">
        <p:scale>
          <a:sx n="98" d="100"/>
          <a:sy n="98" d="100"/>
        </p:scale>
        <p:origin x="78"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4/26/2023</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4/26/2023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4/26/2023</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4/26/2023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678653" cy="615553"/>
          </a:xfrm>
          <a:prstGeom prst="rect">
            <a:avLst/>
          </a:prstGeom>
        </p:spPr>
        <p:txBody>
          <a:bodyPr wrap="none">
            <a:spAutoFit/>
          </a:bodyPr>
          <a:lstStyle/>
          <a:p>
            <a:r>
              <a:rPr lang="en-US" sz="1700" b="1" dirty="0">
                <a:solidFill>
                  <a:prstClr val="white"/>
                </a:solidFill>
              </a:rPr>
              <a:t>LMRFC Forecasts Issued Morning of April 26, 2023</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08385" y="1303771"/>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710274" y="687898"/>
            <a:ext cx="11205784" cy="3416320"/>
          </a:xfrm>
          <a:prstGeom prst="rect">
            <a:avLst/>
          </a:prstGeom>
          <a:noFill/>
        </p:spPr>
        <p:txBody>
          <a:bodyPr wrap="square" rtlCol="0">
            <a:spAutoFit/>
          </a:bodyPr>
          <a:lstStyle/>
          <a:p>
            <a:endParaRPr lang="en-US" dirty="0">
              <a:solidFill>
                <a:prstClr val="black"/>
              </a:solidFill>
            </a:endParaRPr>
          </a:p>
          <a:p>
            <a:endParaRPr lang="en-US" dirty="0">
              <a:solidFill>
                <a:prstClr val="black"/>
              </a:solidFill>
            </a:endParaRPr>
          </a:p>
          <a:p>
            <a:r>
              <a:rPr lang="en-US" dirty="0">
                <a:solidFill>
                  <a:prstClr val="black"/>
                </a:solidFill>
              </a:rPr>
              <a:t>Minor flooding has ended on the lower Mississippi River.    </a:t>
            </a:r>
          </a:p>
          <a:p>
            <a:endParaRPr lang="en-US" dirty="0">
              <a:solidFill>
                <a:prstClr val="black"/>
              </a:solidFill>
            </a:endParaRPr>
          </a:p>
          <a:p>
            <a:r>
              <a:rPr lang="en-US" dirty="0">
                <a:solidFill>
                  <a:prstClr val="black"/>
                </a:solidFill>
              </a:rPr>
              <a:t>One to two inches of rainfall is expected over the Ohio Valley during the next couple of days.  This will generate a minor rise of a few feet on the lower Ohio River. </a:t>
            </a:r>
          </a:p>
          <a:p>
            <a:endParaRPr lang="en-US" dirty="0">
              <a:solidFill>
                <a:prstClr val="black"/>
              </a:solidFill>
            </a:endParaRPr>
          </a:p>
          <a:p>
            <a:r>
              <a:rPr lang="en-US" dirty="0">
                <a:solidFill>
                  <a:prstClr val="black"/>
                </a:solidFill>
              </a:rPr>
              <a:t>Snowmelt rises are continuing on the upper Mississippi River.  The volume of water associated with these rises is not enough to generate flooding on the lower Mississippi River since the channel capacity is much larger.</a:t>
            </a:r>
          </a:p>
          <a:p>
            <a:endParaRPr lang="en-US" dirty="0">
              <a:solidFill>
                <a:prstClr val="black"/>
              </a:solidFill>
            </a:endParaRPr>
          </a:p>
          <a:p>
            <a:r>
              <a:rPr lang="en-US" dirty="0">
                <a:solidFill>
                  <a:prstClr val="black"/>
                </a:solidFill>
              </a:rPr>
              <a:t>The 16 day future rainfall guidance continues to show additional rises for the first and second week of May.  The rises are associated with snowmelt and 16 days of future rainfall.  Right now, the renewed crests are well below flood levels. </a:t>
            </a:r>
          </a:p>
        </p:txBody>
      </p:sp>
      <p:sp>
        <p:nvSpPr>
          <p:cNvPr id="16" name="Oval 15">
            <a:extLst>
              <a:ext uri="{FF2B5EF4-FFF2-40B4-BE49-F238E27FC236}">
                <a16:creationId xmlns:a16="http://schemas.microsoft.com/office/drawing/2014/main" id="{EB43B28D-EA7A-4CBC-9FD0-8AFEE16FE8F2}"/>
              </a:ext>
            </a:extLst>
          </p:cNvPr>
          <p:cNvSpPr/>
          <p:nvPr/>
        </p:nvSpPr>
        <p:spPr>
          <a:xfrm>
            <a:off x="207361" y="189735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7" name="Oval 16">
            <a:extLst>
              <a:ext uri="{FF2B5EF4-FFF2-40B4-BE49-F238E27FC236}">
                <a16:creationId xmlns:a16="http://schemas.microsoft.com/office/drawing/2014/main" id="{C29B79EA-E273-47ED-8B54-9C221CEC0AEB}"/>
              </a:ext>
            </a:extLst>
          </p:cNvPr>
          <p:cNvSpPr/>
          <p:nvPr/>
        </p:nvSpPr>
        <p:spPr>
          <a:xfrm>
            <a:off x="207361" y="267969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Oval 17">
            <a:extLst>
              <a:ext uri="{FF2B5EF4-FFF2-40B4-BE49-F238E27FC236}">
                <a16:creationId xmlns:a16="http://schemas.microsoft.com/office/drawing/2014/main" id="{60FAB407-DC83-4447-82FE-7713D1FDA7D5}"/>
              </a:ext>
            </a:extLst>
          </p:cNvPr>
          <p:cNvSpPr/>
          <p:nvPr/>
        </p:nvSpPr>
        <p:spPr>
          <a:xfrm>
            <a:off x="219682" y="354658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April 26 2023 @  12:00 pm CDT</a:t>
            </a:r>
          </a:p>
        </p:txBody>
      </p:sp>
      <p:grpSp>
        <p:nvGrpSpPr>
          <p:cNvPr id="52" name="Group 51"/>
          <p:cNvGrpSpPr/>
          <p:nvPr/>
        </p:nvGrpSpPr>
        <p:grpSpPr>
          <a:xfrm>
            <a:off x="1513752" y="1117736"/>
            <a:ext cx="3490359"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15.3’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368877" y="2153268"/>
            <a:ext cx="3778021" cy="949779"/>
            <a:chOff x="254417" y="2806880"/>
            <a:chExt cx="3373114" cy="949779"/>
          </a:xfrm>
        </p:grpSpPr>
        <p:sp>
          <p:nvSpPr>
            <p:cNvPr id="73" name="Rounded Rectangle 72"/>
            <p:cNvSpPr/>
            <p:nvPr/>
          </p:nvSpPr>
          <p:spPr>
            <a:xfrm>
              <a:off x="254417" y="2806880"/>
              <a:ext cx="3086770"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316057" y="3041694"/>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9.7’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324058" y="3270653"/>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372759" y="3308005"/>
              <a:ext cx="225477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over the next 5 days</a:t>
              </a:r>
            </a:p>
          </p:txBody>
        </p:sp>
      </p:grpSp>
      <p:grpSp>
        <p:nvGrpSpPr>
          <p:cNvPr id="128" name="Group 127"/>
          <p:cNvGrpSpPr/>
          <p:nvPr/>
        </p:nvGrpSpPr>
        <p:grpSpPr>
          <a:xfrm>
            <a:off x="334108" y="4201425"/>
            <a:ext cx="4055935" cy="949779"/>
            <a:chOff x="461643" y="2806880"/>
            <a:chExt cx="3044653" cy="949779"/>
          </a:xfrm>
        </p:grpSpPr>
        <p:sp>
          <p:nvSpPr>
            <p:cNvPr id="129" name="Rounded Rectangle 128"/>
            <p:cNvSpPr/>
            <p:nvPr/>
          </p:nvSpPr>
          <p:spPr>
            <a:xfrm>
              <a:off x="461643" y="2806880"/>
              <a:ext cx="304465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38.2’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362808" y="3353880"/>
              <a:ext cx="1988031"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tomorrow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314331" y="3126932"/>
            <a:ext cx="3432996" cy="972428"/>
            <a:chOff x="444731" y="2784231"/>
            <a:chExt cx="3338240"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18.4’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475862" y="3268795"/>
              <a:ext cx="2307109"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Steady for a couple of days and then rises</a:t>
              </a:r>
            </a:p>
          </p:txBody>
        </p:sp>
      </p:grpSp>
      <p:grpSp>
        <p:nvGrpSpPr>
          <p:cNvPr id="166" name="Group 165"/>
          <p:cNvGrpSpPr/>
          <p:nvPr/>
        </p:nvGrpSpPr>
        <p:grpSpPr>
          <a:xfrm>
            <a:off x="7426918" y="4227149"/>
            <a:ext cx="3504336" cy="949779"/>
            <a:chOff x="461644" y="2806880"/>
            <a:chExt cx="3095653" cy="949779"/>
          </a:xfrm>
        </p:grpSpPr>
        <p:sp>
          <p:nvSpPr>
            <p:cNvPr id="167" name="Rounded Rectangle 166"/>
            <p:cNvSpPr/>
            <p:nvPr/>
          </p:nvSpPr>
          <p:spPr>
            <a:xfrm>
              <a:off x="461644" y="2806880"/>
              <a:ext cx="309565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36.4’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684036" y="3189239"/>
              <a:ext cx="181056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for several days and then rises</a:t>
              </a:r>
            </a:p>
          </p:txBody>
        </p:sp>
      </p:grpSp>
      <p:sp>
        <p:nvSpPr>
          <p:cNvPr id="188" name="Rectangle 187"/>
          <p:cNvSpPr/>
          <p:nvPr/>
        </p:nvSpPr>
        <p:spPr>
          <a:xfrm>
            <a:off x="5766141" y="448907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cxnSpLocks/>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96784" y="1592626"/>
            <a:ext cx="1764428"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617313" y="4708952"/>
            <a:ext cx="843864" cy="29965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1" y="1151335"/>
            <a:ext cx="3408092" cy="949779"/>
            <a:chOff x="720724" y="1221920"/>
            <a:chExt cx="3040085"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15.1’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779473" y="1806971"/>
              <a:ext cx="1981336"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over the next 5 days   </a:t>
              </a:r>
            </a:p>
          </p:txBody>
        </p:sp>
      </p:grpSp>
      <p:grpSp>
        <p:nvGrpSpPr>
          <p:cNvPr id="294" name="Group 293"/>
          <p:cNvGrpSpPr/>
          <p:nvPr/>
        </p:nvGrpSpPr>
        <p:grpSpPr>
          <a:xfrm>
            <a:off x="7780944" y="2168274"/>
            <a:ext cx="3425908" cy="949779"/>
            <a:chOff x="720722" y="1221920"/>
            <a:chExt cx="3425908"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23.3’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2063887" y="1615231"/>
              <a:ext cx="208274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over the next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 days </a:t>
              </a:r>
            </a:p>
          </p:txBody>
        </p:sp>
      </p:grpSp>
      <p:grpSp>
        <p:nvGrpSpPr>
          <p:cNvPr id="327" name="Group 326"/>
          <p:cNvGrpSpPr/>
          <p:nvPr/>
        </p:nvGrpSpPr>
        <p:grpSpPr>
          <a:xfrm>
            <a:off x="7631131" y="3187337"/>
            <a:ext cx="3475189"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29.7’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656292" cy="949779"/>
            <a:chOff x="461644" y="2806880"/>
            <a:chExt cx="3090246" cy="949779"/>
          </a:xfrm>
        </p:grpSpPr>
        <p:sp>
          <p:nvSpPr>
            <p:cNvPr id="348" name="Rounded Rectangle 347"/>
            <p:cNvSpPr/>
            <p:nvPr/>
          </p:nvSpPr>
          <p:spPr>
            <a:xfrm>
              <a:off x="461644" y="2806880"/>
              <a:ext cx="30776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9.7’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16565" y="3234583"/>
              <a:ext cx="2035325"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5 days</a:t>
              </a:r>
            </a:p>
          </p:txBody>
        </p:sp>
      </p:grpSp>
      <p:grpSp>
        <p:nvGrpSpPr>
          <p:cNvPr id="366" name="Group 365"/>
          <p:cNvGrpSpPr/>
          <p:nvPr/>
        </p:nvGrpSpPr>
        <p:grpSpPr>
          <a:xfrm>
            <a:off x="334108" y="5279320"/>
            <a:ext cx="4175690" cy="949779"/>
            <a:chOff x="461644" y="2806880"/>
            <a:chExt cx="2875254"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27.2’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376830" y="3267295"/>
              <a:ext cx="196006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5 days</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err="1">
                <a:solidFill>
                  <a:prstClr val="white"/>
                </a:solidFill>
                <a:latin typeface="Arial Narrow" panose="020B0606020202030204" pitchFamily="34" charset="0"/>
              </a:rPr>
              <a:t>Morganza</a:t>
            </a:r>
            <a:r>
              <a:rPr lang="en-US" b="1" dirty="0">
                <a:solidFill>
                  <a:prstClr val="white"/>
                </a:solidFill>
                <a:latin typeface="Arial Narrow" panose="020B0606020202030204" pitchFamily="34" charset="0"/>
              </a:rPr>
              <a: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34621" y="530587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988498" y="3539530"/>
            <a:ext cx="2150239"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for a couple of days and then rises</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718990" y="1675817"/>
            <a:ext cx="221142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over the next 5 days</a:t>
            </a:r>
          </a:p>
        </p:txBody>
      </p:sp>
      <p:pic>
        <p:nvPicPr>
          <p:cNvPr id="150" name="Picture 149">
            <a:extLst>
              <a:ext uri="{FF2B5EF4-FFF2-40B4-BE49-F238E27FC236}">
                <a16:creationId xmlns:a16="http://schemas.microsoft.com/office/drawing/2014/main" id="{46EC38E0-3DE6-4208-9DFC-6B8BB099582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18636" y="4708952"/>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163">
            <a:extLst>
              <a:ext uri="{FF2B5EF4-FFF2-40B4-BE49-F238E27FC236}">
                <a16:creationId xmlns:a16="http://schemas.microsoft.com/office/drawing/2014/main" id="{90DDAEF8-F9A2-4600-8944-DDC985C2CE3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64803" y="4737827"/>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5" name="Picture 144">
            <a:extLst>
              <a:ext uri="{FF2B5EF4-FFF2-40B4-BE49-F238E27FC236}">
                <a16:creationId xmlns:a16="http://schemas.microsoft.com/office/drawing/2014/main" id="{AC0D6335-7241-4A5D-BF1D-17BDC4793CE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08984" y="5793150"/>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6" name="Picture 145">
            <a:extLst>
              <a:ext uri="{FF2B5EF4-FFF2-40B4-BE49-F238E27FC236}">
                <a16:creationId xmlns:a16="http://schemas.microsoft.com/office/drawing/2014/main" id="{ECB7475B-3C87-4453-B96F-140770933FC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0811" y="5759251"/>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 name="Picture 3">
            <a:extLst>
              <a:ext uri="{FF2B5EF4-FFF2-40B4-BE49-F238E27FC236}">
                <a16:creationId xmlns:a16="http://schemas.microsoft.com/office/drawing/2014/main" id="{ECBDB1D5-C779-436D-A5CE-397FA7D410D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10396" y="158897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3">
            <a:extLst>
              <a:ext uri="{FF2B5EF4-FFF2-40B4-BE49-F238E27FC236}">
                <a16:creationId xmlns:a16="http://schemas.microsoft.com/office/drawing/2014/main" id="{64A6FBEC-676A-4B64-9A7B-187D7863F85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64221" y="2639651"/>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7" name="Picture 3">
            <a:extLst>
              <a:ext uri="{FF2B5EF4-FFF2-40B4-BE49-F238E27FC236}">
                <a16:creationId xmlns:a16="http://schemas.microsoft.com/office/drawing/2014/main" id="{65C6FF93-441B-45ED-9627-361A9A2D883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16989" y="365347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0" name="Picture 3">
            <a:extLst>
              <a:ext uri="{FF2B5EF4-FFF2-40B4-BE49-F238E27FC236}">
                <a16:creationId xmlns:a16="http://schemas.microsoft.com/office/drawing/2014/main" id="{1C3F443F-A30B-4616-8619-FF1C004FCF8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31623" y="165767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5" name="Picture 3">
            <a:extLst>
              <a:ext uri="{FF2B5EF4-FFF2-40B4-BE49-F238E27FC236}">
                <a16:creationId xmlns:a16="http://schemas.microsoft.com/office/drawing/2014/main" id="{1939EB72-D991-482D-82CA-6A2D1FFDB0F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50891" y="269569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2" name="Picture 3">
            <a:extLst>
              <a:ext uri="{FF2B5EF4-FFF2-40B4-BE49-F238E27FC236}">
                <a16:creationId xmlns:a16="http://schemas.microsoft.com/office/drawing/2014/main" id="{4DA58AB2-558F-497F-9BEC-0AFFC32D429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71713" y="367252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14604</TotalTime>
  <Words>372</Words>
  <Application>Microsoft Office PowerPoint</Application>
  <PresentationFormat>Widescreen</PresentationFormat>
  <Paragraphs>71</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672</cp:revision>
  <cp:lastPrinted>2019-06-25T17:36:27Z</cp:lastPrinted>
  <dcterms:created xsi:type="dcterms:W3CDTF">2019-02-26T19:21:25Z</dcterms:created>
  <dcterms:modified xsi:type="dcterms:W3CDTF">2023-04-26T16:45:48Z</dcterms:modified>
</cp:coreProperties>
</file>