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313" r:id="rId3"/>
    <p:sldId id="272" r:id="rId4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39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350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62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39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947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087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6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106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21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128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0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481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868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143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8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04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03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08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85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93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0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4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7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86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483" y="369881"/>
            <a:ext cx="907995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400" b="1" dirty="0">
              <a:solidFill>
                <a:srgbClr val="9933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03805" y="0"/>
            <a:ext cx="2788195" cy="689518"/>
          </a:xfrm>
          <a:prstGeom prst="rect">
            <a:avLst/>
          </a:prstGeom>
          <a:solidFill>
            <a:schemeClr val="tx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10950" y="7125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white"/>
                </a:solidFill>
              </a:rPr>
              <a:t>Lower Mississippi </a:t>
            </a:r>
          </a:p>
          <a:p>
            <a:r>
              <a:rPr lang="en-US" sz="1400" dirty="0">
                <a:solidFill>
                  <a:prstClr val="white"/>
                </a:solidFill>
              </a:rPr>
              <a:t>RIVER FORECAST CENTER </a:t>
            </a:r>
          </a:p>
        </p:txBody>
      </p:sp>
      <p:pic>
        <p:nvPicPr>
          <p:cNvPr id="5" name="Picture 6" descr="https://upload.wikimedia.org/wikipedia/commons/thumb/f/ff/US-NationalWeatherService-Logo.svg/720px-US-NationalWeatherService-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2205" y="52198"/>
            <a:ext cx="570345" cy="57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379320"/>
            <a:ext cx="407875" cy="30777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967" y="550"/>
            <a:ext cx="38204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b="1" dirty="0">
                <a:solidFill>
                  <a:prstClr val="white"/>
                </a:solidFill>
              </a:rPr>
              <a:t>LMRFC Reference Slide For Crest Tables </a:t>
            </a: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8567" y="1773"/>
            <a:ext cx="9412372" cy="377547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632" y="2918"/>
            <a:ext cx="467865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b="1" dirty="0">
                <a:solidFill>
                  <a:prstClr val="white"/>
                </a:solidFill>
              </a:rPr>
              <a:t>LMRFC Forecasts Issued Morning of April 19, 2023</a:t>
            </a:r>
          </a:p>
          <a:p>
            <a:r>
              <a:rPr lang="en-US" sz="1700" b="1" dirty="0">
                <a:solidFill>
                  <a:prstClr val="white"/>
                </a:solidFill>
              </a:rPr>
              <a:t> </a:t>
            </a: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6275" y="354493"/>
            <a:ext cx="85468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Talking Points </a:t>
            </a:r>
          </a:p>
        </p:txBody>
      </p:sp>
      <p:sp>
        <p:nvSpPr>
          <p:cNvPr id="23" name="Oval 22"/>
          <p:cNvSpPr/>
          <p:nvPr/>
        </p:nvSpPr>
        <p:spPr>
          <a:xfrm>
            <a:off x="208385" y="1303771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AA1081-434F-4317-8A10-492AC4E60DF9}"/>
              </a:ext>
            </a:extLst>
          </p:cNvPr>
          <p:cNvSpPr txBox="1"/>
          <p:nvPr/>
        </p:nvSpPr>
        <p:spPr>
          <a:xfrm>
            <a:off x="710274" y="687898"/>
            <a:ext cx="112057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The lower Mississippi River has crested at all locations and Red River Landing, LA should fall below flood stage by Friday.  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The lower Ohio River has fallen over 10 feet during the past week and steady conditions with minor fluctuations are expected over the next several days. 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Over the next 7 days, heavy rainfall is expected over Arkansas extending northeast into the lower Ohio River.  The heaviest rainfall is forecast over Arkansas but 1 to 3 inches of rainfall is expected over the lower Ohio River.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Snowmelt flooding continues on the upper Mississippi River.  We’re not expecting to see the snowmelt crests at Cairo, IL until the first and second week of May. 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The 16 day future rainfall guidance shows additional rises for the first and second week of May.  Right now, </a:t>
            </a:r>
            <a:r>
              <a:rPr lang="en-US">
                <a:solidFill>
                  <a:prstClr val="black"/>
                </a:solidFill>
              </a:rPr>
              <a:t>the renewed crests are </a:t>
            </a:r>
            <a:r>
              <a:rPr lang="en-US" dirty="0">
                <a:solidFill>
                  <a:prstClr val="black"/>
                </a:solidFill>
              </a:rPr>
              <a:t>well below flood levels.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B43B28D-EA7A-4CBC-9FD0-8AFEE16FE8F2}"/>
              </a:ext>
            </a:extLst>
          </p:cNvPr>
          <p:cNvSpPr/>
          <p:nvPr/>
        </p:nvSpPr>
        <p:spPr>
          <a:xfrm>
            <a:off x="207361" y="2156087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29B79EA-E273-47ED-8B54-9C221CEC0AEB}"/>
              </a:ext>
            </a:extLst>
          </p:cNvPr>
          <p:cNvSpPr/>
          <p:nvPr/>
        </p:nvSpPr>
        <p:spPr>
          <a:xfrm>
            <a:off x="207361" y="2962368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0FAB407-DC83-4447-82FE-7713D1FDA7D5}"/>
              </a:ext>
            </a:extLst>
          </p:cNvPr>
          <p:cNvSpPr/>
          <p:nvPr/>
        </p:nvSpPr>
        <p:spPr>
          <a:xfrm>
            <a:off x="197794" y="4050399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A667CF0-0CBF-429C-BD86-4522A738F50B}"/>
              </a:ext>
            </a:extLst>
          </p:cNvPr>
          <p:cNvSpPr/>
          <p:nvPr/>
        </p:nvSpPr>
        <p:spPr>
          <a:xfrm>
            <a:off x="208383" y="4884909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5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4" r="25714"/>
          <a:stretch/>
        </p:blipFill>
        <p:spPr>
          <a:xfrm>
            <a:off x="4343400" y="1131242"/>
            <a:ext cx="3505201" cy="52638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24000" y="0"/>
            <a:ext cx="9144000" cy="73152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63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4600" y="1143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Ohio/Mississippi River Crest Watch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24000" y="726043"/>
            <a:ext cx="9144000" cy="369332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7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0" y="726043"/>
            <a:ext cx="64877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                 Lower Mississippi River Forecast Center     </a:t>
            </a:r>
            <a:r>
              <a:rPr lang="en-US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weather.gov/lmrfc</a:t>
            </a:r>
          </a:p>
          <a:p>
            <a:endParaRPr lang="en-US" b="1" i="1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199662" y="769599"/>
            <a:ext cx="2468338" cy="280735"/>
            <a:chOff x="5817828" y="6576549"/>
            <a:chExt cx="2205404" cy="193836"/>
          </a:xfrm>
        </p:grpSpPr>
        <p:grpSp>
          <p:nvGrpSpPr>
            <p:cNvPr id="3" name="Group 2"/>
            <p:cNvGrpSpPr/>
            <p:nvPr/>
          </p:nvGrpSpPr>
          <p:grpSpPr>
            <a:xfrm>
              <a:off x="5817828" y="6576549"/>
              <a:ext cx="1227255" cy="191257"/>
              <a:chOff x="5817828" y="6576549"/>
              <a:chExt cx="1227255" cy="191257"/>
            </a:xfrm>
          </p:grpSpPr>
          <p:sp>
            <p:nvSpPr>
              <p:cNvPr id="10" name="TextBox 69"/>
              <p:cNvSpPr txBox="1"/>
              <p:nvPr/>
            </p:nvSpPr>
            <p:spPr>
              <a:xfrm>
                <a:off x="5932433" y="6576549"/>
                <a:ext cx="967819" cy="1912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b="1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NWSLMRFC                                 </a:t>
                </a:r>
              </a:p>
            </p:txBody>
          </p:sp>
          <p:pic>
            <p:nvPicPr>
              <p:cNvPr id="11" name="Picture 10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6856094" y="6612955"/>
                <a:ext cx="188989" cy="1387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7828" y="6599801"/>
                <a:ext cx="174826" cy="1416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7" name="TextBox 69"/>
            <p:cNvSpPr txBox="1"/>
            <p:nvPr/>
          </p:nvSpPr>
          <p:spPr>
            <a:xfrm>
              <a:off x="6994692" y="6579129"/>
              <a:ext cx="1028540" cy="1912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@NWSLMRFC                                 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955604" y="6288139"/>
            <a:ext cx="5139298" cy="55245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51773" y="6374403"/>
            <a:ext cx="500551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Arial Narrow" panose="020B0606020202030204" pitchFamily="34" charset="0"/>
              </a:rPr>
              <a:t>Bonnet Carré Location</a:t>
            </a: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540" y="97971"/>
            <a:ext cx="914899" cy="905556"/>
          </a:xfrm>
          <a:prstGeom prst="rect">
            <a:avLst/>
          </a:prstGeom>
        </p:spPr>
      </p:pic>
      <p:sp>
        <p:nvSpPr>
          <p:cNvPr id="326" name="TextBox 325"/>
          <p:cNvSpPr txBox="1"/>
          <p:nvPr/>
        </p:nvSpPr>
        <p:spPr>
          <a:xfrm>
            <a:off x="8464732" y="475420"/>
            <a:ext cx="22818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Created April 19 2023 @  12:00 pm CDT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1513752" y="1117736"/>
            <a:ext cx="3490359" cy="949779"/>
            <a:chOff x="720724" y="1221920"/>
            <a:chExt cx="2791063" cy="949779"/>
          </a:xfrm>
        </p:grpSpPr>
        <p:sp>
          <p:nvSpPr>
            <p:cNvPr id="53" name="Rounded Rectangle 52"/>
            <p:cNvSpPr/>
            <p:nvPr/>
          </p:nvSpPr>
          <p:spPr>
            <a:xfrm>
              <a:off x="720724" y="1221920"/>
              <a:ext cx="2625274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46543" y="1244921"/>
              <a:ext cx="27652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MS River at Caruthersville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79156" y="1485430"/>
              <a:ext cx="24470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16.8’ 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77240" y="168544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368877" y="2153268"/>
            <a:ext cx="3822381" cy="949779"/>
            <a:chOff x="254417" y="2806880"/>
            <a:chExt cx="3412720" cy="949779"/>
          </a:xfrm>
        </p:grpSpPr>
        <p:sp>
          <p:nvSpPr>
            <p:cNvPr id="73" name="Rounded Rectangle 72"/>
            <p:cNvSpPr/>
            <p:nvPr/>
          </p:nvSpPr>
          <p:spPr>
            <a:xfrm>
              <a:off x="254417" y="2806880"/>
              <a:ext cx="3086770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12444" y="2813685"/>
              <a:ext cx="2799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MS River at Memphis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16057" y="3041694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12.4’   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24058" y="3270653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412365" y="3209526"/>
              <a:ext cx="2254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Falling over the next </a:t>
              </a:r>
            </a:p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 days</a:t>
              </a: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334108" y="4201425"/>
            <a:ext cx="4055935" cy="949779"/>
            <a:chOff x="461643" y="2806880"/>
            <a:chExt cx="3044653" cy="949779"/>
          </a:xfrm>
        </p:grpSpPr>
        <p:sp>
          <p:nvSpPr>
            <p:cNvPr id="129" name="Rounded Rectangle 128"/>
            <p:cNvSpPr/>
            <p:nvPr/>
          </p:nvSpPr>
          <p:spPr>
            <a:xfrm>
              <a:off x="461643" y="2806880"/>
              <a:ext cx="3044653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12444" y="2813685"/>
              <a:ext cx="26503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MS River at Natchez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46.3’  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endPara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76409" y="3297486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402699" y="3267149"/>
              <a:ext cx="19880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Falling and remaining above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over the next 5 days </a:t>
              </a: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6427686" y="3197089"/>
            <a:ext cx="969974" cy="437242"/>
            <a:chOff x="3931845" y="2103730"/>
            <a:chExt cx="969974" cy="437242"/>
          </a:xfrm>
        </p:grpSpPr>
        <p:sp>
          <p:nvSpPr>
            <p:cNvPr id="234" name="Rounded Rectangle 233"/>
            <p:cNvSpPr/>
            <p:nvPr/>
          </p:nvSpPr>
          <p:spPr>
            <a:xfrm>
              <a:off x="3975354" y="210373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3931845" y="2135814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5 Days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1314331" y="3126932"/>
            <a:ext cx="3432996" cy="972428"/>
            <a:chOff x="444731" y="2784231"/>
            <a:chExt cx="3338240" cy="972428"/>
          </a:xfrm>
        </p:grpSpPr>
        <p:sp>
          <p:nvSpPr>
            <p:cNvPr id="110" name="Rounded Rectangle 109"/>
            <p:cNvSpPr/>
            <p:nvPr/>
          </p:nvSpPr>
          <p:spPr>
            <a:xfrm>
              <a:off x="461643" y="2806880"/>
              <a:ext cx="3139422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42711" y="2784231"/>
              <a:ext cx="29089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Ark City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56219" y="3041329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22.4’    </a:t>
              </a:r>
              <a:endPara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44731" y="3270862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475862" y="3268795"/>
              <a:ext cx="23071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Falling over the next 5 days</a:t>
              </a: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7426918" y="4227149"/>
            <a:ext cx="3592717" cy="949779"/>
            <a:chOff x="461644" y="2806880"/>
            <a:chExt cx="3173727" cy="949779"/>
          </a:xfrm>
        </p:grpSpPr>
        <p:sp>
          <p:nvSpPr>
            <p:cNvPr id="167" name="Rounded Rectangle 166"/>
            <p:cNvSpPr/>
            <p:nvPr/>
          </p:nvSpPr>
          <p:spPr>
            <a:xfrm>
              <a:off x="461644" y="2806880"/>
              <a:ext cx="3095653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Vicksburg</a:t>
              </a: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36.4’ 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824808" y="3198628"/>
              <a:ext cx="18105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Falling below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tomorrow</a:t>
              </a: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5766141" y="4489077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00" name="Straight Arrow Connector 199"/>
          <p:cNvCxnSpPr/>
          <p:nvPr/>
        </p:nvCxnSpPr>
        <p:spPr>
          <a:xfrm flipH="1" flipV="1">
            <a:off x="5911694" y="4538104"/>
            <a:ext cx="1501617" cy="6016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4095592" y="5800722"/>
            <a:ext cx="1537961" cy="211657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>
            <a:cxnSpLocks/>
            <a:stCxn id="348" idx="1"/>
          </p:cNvCxnSpPr>
          <p:nvPr/>
        </p:nvCxnSpPr>
        <p:spPr>
          <a:xfrm flipH="1">
            <a:off x="6589339" y="5719047"/>
            <a:ext cx="1005618" cy="378347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>
            <a:stCxn id="53" idx="3"/>
            <a:endCxn id="211" idx="2"/>
          </p:cNvCxnSpPr>
          <p:nvPr/>
        </p:nvCxnSpPr>
        <p:spPr>
          <a:xfrm>
            <a:off x="4796784" y="1592626"/>
            <a:ext cx="1764428" cy="453522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 flipH="1">
            <a:off x="7392187" y="1446279"/>
            <a:ext cx="575597" cy="55333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 flipV="1">
            <a:off x="7043932" y="1636792"/>
            <a:ext cx="809913" cy="585908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>
            <a:cxnSpLocks/>
          </p:cNvCxnSpPr>
          <p:nvPr/>
        </p:nvCxnSpPr>
        <p:spPr>
          <a:xfrm flipH="1" flipV="1">
            <a:off x="5773847" y="3816325"/>
            <a:ext cx="1857284" cy="8765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ight Brace 184"/>
          <p:cNvSpPr/>
          <p:nvPr/>
        </p:nvSpPr>
        <p:spPr>
          <a:xfrm rot="4519036">
            <a:off x="7045374" y="1591397"/>
            <a:ext cx="282604" cy="391456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1" name="Right Brace 210"/>
          <p:cNvSpPr/>
          <p:nvPr/>
        </p:nvSpPr>
        <p:spPr>
          <a:xfrm rot="11861194">
            <a:off x="6033791" y="1964091"/>
            <a:ext cx="417037" cy="791551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2" name="Right Brace 211"/>
          <p:cNvSpPr/>
          <p:nvPr/>
        </p:nvSpPr>
        <p:spPr>
          <a:xfrm rot="9531785">
            <a:off x="5158779" y="5106023"/>
            <a:ext cx="389839" cy="704770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3" name="Right Brace 212"/>
          <p:cNvSpPr/>
          <p:nvPr/>
        </p:nvSpPr>
        <p:spPr>
          <a:xfrm rot="2280852">
            <a:off x="6107271" y="2916109"/>
            <a:ext cx="417037" cy="790333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4" name="Right Brace 213"/>
          <p:cNvSpPr/>
          <p:nvPr/>
        </p:nvSpPr>
        <p:spPr>
          <a:xfrm rot="10551042">
            <a:off x="5400628" y="3875292"/>
            <a:ext cx="305296" cy="658647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216" name="Straight Arrow Connector 215"/>
          <p:cNvCxnSpPr>
            <a:cxnSpLocks/>
          </p:cNvCxnSpPr>
          <p:nvPr/>
        </p:nvCxnSpPr>
        <p:spPr>
          <a:xfrm>
            <a:off x="4861684" y="2692888"/>
            <a:ext cx="1435945" cy="135229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>
            <a:cxnSpLocks/>
          </p:cNvCxnSpPr>
          <p:nvPr/>
        </p:nvCxnSpPr>
        <p:spPr>
          <a:xfrm>
            <a:off x="4569149" y="3523027"/>
            <a:ext cx="1174133" cy="12865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>
            <a:cxnSpLocks/>
            <a:endCxn id="195" idx="1"/>
          </p:cNvCxnSpPr>
          <p:nvPr/>
        </p:nvCxnSpPr>
        <p:spPr>
          <a:xfrm>
            <a:off x="4617313" y="4708952"/>
            <a:ext cx="843864" cy="299652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ight Brace 219"/>
          <p:cNvSpPr/>
          <p:nvPr/>
        </p:nvSpPr>
        <p:spPr>
          <a:xfrm rot="12723912">
            <a:off x="6493026" y="1456691"/>
            <a:ext cx="239852" cy="524939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7" name="Right Brace 236"/>
          <p:cNvSpPr/>
          <p:nvPr/>
        </p:nvSpPr>
        <p:spPr>
          <a:xfrm rot="1830692">
            <a:off x="5749326" y="4660264"/>
            <a:ext cx="282604" cy="533138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412643" y="6032308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5669021" y="5670547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5461177" y="4943516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5766141" y="3442561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6602960" y="2028814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9" name="Rectangle 318"/>
          <p:cNvSpPr/>
          <p:nvPr/>
        </p:nvSpPr>
        <p:spPr>
          <a:xfrm>
            <a:off x="6361673" y="2754284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6885776" y="1536170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20" name="Rectangle 319"/>
          <p:cNvSpPr/>
          <p:nvPr/>
        </p:nvSpPr>
        <p:spPr>
          <a:xfrm>
            <a:off x="7280499" y="1445946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635882" y="3776120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41" name="Group 240"/>
          <p:cNvGrpSpPr/>
          <p:nvPr/>
        </p:nvGrpSpPr>
        <p:grpSpPr>
          <a:xfrm>
            <a:off x="6812989" y="2018762"/>
            <a:ext cx="926465" cy="437242"/>
            <a:chOff x="4064634" y="2171700"/>
            <a:chExt cx="926465" cy="437242"/>
          </a:xfrm>
        </p:grpSpPr>
        <p:sp>
          <p:nvSpPr>
            <p:cNvPr id="242" name="Rounded Rectangle 241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0.5 Day</a:t>
              </a: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5482625" y="1276576"/>
            <a:ext cx="926465" cy="437242"/>
            <a:chOff x="4064634" y="2171700"/>
            <a:chExt cx="926465" cy="437242"/>
          </a:xfrm>
        </p:grpSpPr>
        <p:sp>
          <p:nvSpPr>
            <p:cNvPr id="245" name="Rounded Rectangle 244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4313372" y="5322886"/>
            <a:ext cx="815040" cy="437242"/>
            <a:chOff x="4027000" y="2134879"/>
            <a:chExt cx="926465" cy="437242"/>
          </a:xfrm>
        </p:grpSpPr>
        <p:sp>
          <p:nvSpPr>
            <p:cNvPr id="248" name="Rounded Rectangle 247"/>
            <p:cNvSpPr/>
            <p:nvPr/>
          </p:nvSpPr>
          <p:spPr>
            <a:xfrm>
              <a:off x="4027000" y="2134879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4056465" y="2197110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6103493" y="3874647"/>
            <a:ext cx="926465" cy="437242"/>
            <a:chOff x="4064634" y="2171700"/>
            <a:chExt cx="926465" cy="437242"/>
          </a:xfrm>
        </p:grpSpPr>
        <p:sp>
          <p:nvSpPr>
            <p:cNvPr id="251" name="Rounded Rectangle 250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1 Day</a:t>
              </a:r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6067203" y="4837074"/>
            <a:ext cx="926465" cy="437242"/>
            <a:chOff x="4064634" y="2171700"/>
            <a:chExt cx="926465" cy="437242"/>
          </a:xfrm>
        </p:grpSpPr>
        <p:sp>
          <p:nvSpPr>
            <p:cNvPr id="254" name="Rounded Rectangle 253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5017331" y="1956494"/>
            <a:ext cx="926465" cy="437242"/>
            <a:chOff x="4064634" y="2171700"/>
            <a:chExt cx="926465" cy="437242"/>
          </a:xfrm>
        </p:grpSpPr>
        <p:sp>
          <p:nvSpPr>
            <p:cNvPr id="257" name="Rounded Rectangle 256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4637642" y="3939598"/>
            <a:ext cx="780595" cy="488139"/>
            <a:chOff x="4064634" y="2171700"/>
            <a:chExt cx="926465" cy="437242"/>
          </a:xfrm>
        </p:grpSpPr>
        <p:sp>
          <p:nvSpPr>
            <p:cNvPr id="262" name="Rounded Rectangle 261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4117032" y="2224768"/>
              <a:ext cx="8604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71" name="Group 270"/>
          <p:cNvGrpSpPr/>
          <p:nvPr/>
        </p:nvGrpSpPr>
        <p:grpSpPr>
          <a:xfrm>
            <a:off x="7815861" y="1151335"/>
            <a:ext cx="3482042" cy="949779"/>
            <a:chOff x="720724" y="1221920"/>
            <a:chExt cx="3106050" cy="949779"/>
          </a:xfrm>
        </p:grpSpPr>
        <p:sp>
          <p:nvSpPr>
            <p:cNvPr id="272" name="Rounded Rectangle 271"/>
            <p:cNvSpPr/>
            <p:nvPr/>
          </p:nvSpPr>
          <p:spPr>
            <a:xfrm>
              <a:off x="720724" y="1221920"/>
              <a:ext cx="2876793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771524" y="1228725"/>
              <a:ext cx="27652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OH River at Paducah</a:t>
              </a:r>
            </a:p>
          </p:txBody>
        </p:sp>
        <p:sp>
          <p:nvSpPr>
            <p:cNvPr id="274" name="TextBox 273"/>
            <p:cNvSpPr txBox="1"/>
            <p:nvPr/>
          </p:nvSpPr>
          <p:spPr>
            <a:xfrm>
              <a:off x="779145" y="1495425"/>
              <a:ext cx="24470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14.7’     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777240" y="168544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1845438" y="1675610"/>
              <a:ext cx="19813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Steady over the next </a:t>
              </a:r>
            </a:p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 days   </a:t>
              </a:r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7780944" y="2168274"/>
            <a:ext cx="3348965" cy="949779"/>
            <a:chOff x="720722" y="1221920"/>
            <a:chExt cx="3348965" cy="949779"/>
          </a:xfrm>
        </p:grpSpPr>
        <p:sp>
          <p:nvSpPr>
            <p:cNvPr id="295" name="Rounded Rectangle 294"/>
            <p:cNvSpPr/>
            <p:nvPr/>
          </p:nvSpPr>
          <p:spPr>
            <a:xfrm>
              <a:off x="720722" y="1221920"/>
              <a:ext cx="3259283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771524" y="1228725"/>
              <a:ext cx="27652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OH River at Cairo</a:t>
              </a: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779145" y="1495425"/>
              <a:ext cx="24470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24.1’  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777240" y="168544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1986944" y="1694335"/>
              <a:ext cx="20827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Falling over the next </a:t>
              </a:r>
            </a:p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 days </a:t>
              </a: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7631131" y="3187337"/>
            <a:ext cx="3475189" cy="949779"/>
            <a:chOff x="461643" y="2806880"/>
            <a:chExt cx="2739607" cy="949779"/>
          </a:xfrm>
        </p:grpSpPr>
        <p:sp>
          <p:nvSpPr>
            <p:cNvPr id="328" name="Rounded Rectangle 327"/>
            <p:cNvSpPr/>
            <p:nvPr/>
          </p:nvSpPr>
          <p:spPr>
            <a:xfrm>
              <a:off x="461643" y="2806880"/>
              <a:ext cx="2739607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29" name="TextBox 328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Greenville</a:t>
              </a:r>
            </a:p>
          </p:txBody>
        </p:sp>
        <p:sp>
          <p:nvSpPr>
            <p:cNvPr id="330" name="TextBox 329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35.0’   </a:t>
              </a:r>
              <a:r>
                <a:rPr lang="en-US" sz="1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</a:p>
          </p:txBody>
        </p:sp>
        <p:sp>
          <p:nvSpPr>
            <p:cNvPr id="331" name="TextBox 330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7594957" y="5244157"/>
            <a:ext cx="3656292" cy="949779"/>
            <a:chOff x="461644" y="2806880"/>
            <a:chExt cx="3090246" cy="949779"/>
          </a:xfrm>
        </p:grpSpPr>
        <p:sp>
          <p:nvSpPr>
            <p:cNvPr id="348" name="Rounded Rectangle 347"/>
            <p:cNvSpPr/>
            <p:nvPr/>
          </p:nvSpPr>
          <p:spPr>
            <a:xfrm>
              <a:off x="461644" y="2806880"/>
              <a:ext cx="3077693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49" name="TextBox 348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New Orleans</a:t>
              </a:r>
            </a:p>
          </p:txBody>
        </p:sp>
        <p:sp>
          <p:nvSpPr>
            <p:cNvPr id="350" name="TextBox 349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12.1’  </a:t>
              </a:r>
            </a:p>
          </p:txBody>
        </p:sp>
        <p:sp>
          <p:nvSpPr>
            <p:cNvPr id="351" name="TextBox 350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352" name="TextBox 351"/>
            <p:cNvSpPr txBox="1"/>
            <p:nvPr/>
          </p:nvSpPr>
          <p:spPr>
            <a:xfrm>
              <a:off x="1516565" y="3234583"/>
              <a:ext cx="20353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Falling over the next 5 days</a:t>
              </a:r>
            </a:p>
          </p:txBody>
        </p:sp>
      </p:grpSp>
      <p:grpSp>
        <p:nvGrpSpPr>
          <p:cNvPr id="366" name="Group 365"/>
          <p:cNvGrpSpPr/>
          <p:nvPr/>
        </p:nvGrpSpPr>
        <p:grpSpPr>
          <a:xfrm>
            <a:off x="334108" y="5279320"/>
            <a:ext cx="4008163" cy="949779"/>
            <a:chOff x="461644" y="2806880"/>
            <a:chExt cx="2759900" cy="949779"/>
          </a:xfrm>
        </p:grpSpPr>
        <p:sp>
          <p:nvSpPr>
            <p:cNvPr id="367" name="Rounded Rectangle 366"/>
            <p:cNvSpPr/>
            <p:nvPr/>
          </p:nvSpPr>
          <p:spPr>
            <a:xfrm>
              <a:off x="461644" y="2806880"/>
              <a:ext cx="2685415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68" name="TextBox 367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Baton Rouge</a:t>
              </a: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520065" y="3080385"/>
              <a:ext cx="23860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33.1’  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 </a:t>
              </a:r>
              <a:r>
                <a:rPr lang="en-US" sz="1200" b="1" dirty="0">
                  <a:solidFill>
                    <a:srgbClr val="F79646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</a:p>
          </p:txBody>
        </p:sp>
        <p:sp>
          <p:nvSpPr>
            <p:cNvPr id="370" name="TextBox 369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371" name="TextBox 370"/>
            <p:cNvSpPr txBox="1"/>
            <p:nvPr/>
          </p:nvSpPr>
          <p:spPr>
            <a:xfrm>
              <a:off x="1261476" y="3337495"/>
              <a:ext cx="19600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Falling below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this weekend  </a:t>
              </a:r>
            </a:p>
          </p:txBody>
        </p:sp>
      </p:grpSp>
      <p:sp>
        <p:nvSpPr>
          <p:cNvPr id="85" name="Oval 84"/>
          <p:cNvSpPr/>
          <p:nvPr/>
        </p:nvSpPr>
        <p:spPr>
          <a:xfrm>
            <a:off x="2365722" y="6483131"/>
            <a:ext cx="122803" cy="157176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3" name="Oval 392"/>
          <p:cNvSpPr/>
          <p:nvPr/>
        </p:nvSpPr>
        <p:spPr>
          <a:xfrm>
            <a:off x="6242309" y="5975323"/>
            <a:ext cx="122803" cy="157176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9" name="Right Brace 268"/>
          <p:cNvSpPr/>
          <p:nvPr/>
        </p:nvSpPr>
        <p:spPr>
          <a:xfrm rot="1252184">
            <a:off x="5854077" y="3596458"/>
            <a:ext cx="239852" cy="342912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6099009" y="6280454"/>
            <a:ext cx="4742378" cy="55245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6593762" y="6342236"/>
            <a:ext cx="369262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err="1">
                <a:solidFill>
                  <a:prstClr val="white"/>
                </a:solidFill>
                <a:latin typeface="Arial Narrow" panose="020B0606020202030204" pitchFamily="34" charset="0"/>
              </a:rPr>
              <a:t>Morganza</a:t>
            </a:r>
            <a:r>
              <a:rPr lang="en-US" b="1" dirty="0">
                <a:solidFill>
                  <a:prstClr val="white"/>
                </a:solidFill>
                <a:latin typeface="Arial Narrow" panose="020B0606020202030204" pitchFamily="34" charset="0"/>
              </a:rPr>
              <a:t> Location</a:t>
            </a:r>
          </a:p>
        </p:txBody>
      </p:sp>
      <p:sp>
        <p:nvSpPr>
          <p:cNvPr id="163" name="5-Point Star 162"/>
          <p:cNvSpPr/>
          <p:nvPr/>
        </p:nvSpPr>
        <p:spPr>
          <a:xfrm>
            <a:off x="7174137" y="6464495"/>
            <a:ext cx="171449" cy="17145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2" name="5-Point Star 162">
            <a:extLst>
              <a:ext uri="{FF2B5EF4-FFF2-40B4-BE49-F238E27FC236}">
                <a16:creationId xmlns:a16="http://schemas.microsoft.com/office/drawing/2014/main" id="{C0AE10ED-BA35-4628-9452-AAE5B61E7897}"/>
              </a:ext>
            </a:extLst>
          </p:cNvPr>
          <p:cNvSpPr/>
          <p:nvPr/>
        </p:nvSpPr>
        <p:spPr>
          <a:xfrm>
            <a:off x="5334621" y="5305872"/>
            <a:ext cx="171449" cy="17145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8310416D-6901-4EBA-91CF-280D76138EF0}"/>
              </a:ext>
            </a:extLst>
          </p:cNvPr>
          <p:cNvSpPr txBox="1"/>
          <p:nvPr/>
        </p:nvSpPr>
        <p:spPr>
          <a:xfrm>
            <a:off x="8988498" y="3539530"/>
            <a:ext cx="2150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Falling over the next 5 days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F5B726B-6183-44DC-AA41-1E1BBCB88A39}"/>
              </a:ext>
            </a:extLst>
          </p:cNvPr>
          <p:cNvSpPr txBox="1"/>
          <p:nvPr/>
        </p:nvSpPr>
        <p:spPr>
          <a:xfrm>
            <a:off x="2737560" y="1570404"/>
            <a:ext cx="2211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Falling over the next </a:t>
            </a:r>
          </a:p>
          <a:p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 days</a:t>
            </a:r>
          </a:p>
        </p:txBody>
      </p:sp>
      <p:pic>
        <p:nvPicPr>
          <p:cNvPr id="154" name="Picture 153">
            <a:extLst>
              <a:ext uri="{FF2B5EF4-FFF2-40B4-BE49-F238E27FC236}">
                <a16:creationId xmlns:a16="http://schemas.microsoft.com/office/drawing/2014/main" id="{7C3B4377-7D5C-47B8-A132-8DE20D1D89D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-1" b="13987"/>
          <a:stretch/>
        </p:blipFill>
        <p:spPr>
          <a:xfrm>
            <a:off x="8561610" y="1622678"/>
            <a:ext cx="443581" cy="399049"/>
          </a:xfrm>
          <a:prstGeom prst="rect">
            <a:avLst/>
          </a:prstGeom>
        </p:spPr>
      </p:pic>
      <p:pic>
        <p:nvPicPr>
          <p:cNvPr id="158" name="Picture 157">
            <a:extLst>
              <a:ext uri="{FF2B5EF4-FFF2-40B4-BE49-F238E27FC236}">
                <a16:creationId xmlns:a16="http://schemas.microsoft.com/office/drawing/2014/main" id="{255544F0-99A6-4905-BE89-C5E45E0B1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00" y="3633096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1" name="Picture 160">
            <a:extLst>
              <a:ext uri="{FF2B5EF4-FFF2-40B4-BE49-F238E27FC236}">
                <a16:creationId xmlns:a16="http://schemas.microsoft.com/office/drawing/2014/main" id="{3DCD5656-1F4C-4C13-8F25-5CACF62AB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054" y="3706644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21A00C7E-A619-430C-8B6D-E96C5FBE0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552" y="1613445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CB6F2493-F3A7-4AE1-9367-E5F61FEEA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8" y="2643163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46EC38E0-3DE6-4208-9DFC-6B8BB0995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36" y="4708952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9" name="Picture 158">
            <a:extLst>
              <a:ext uri="{FF2B5EF4-FFF2-40B4-BE49-F238E27FC236}">
                <a16:creationId xmlns:a16="http://schemas.microsoft.com/office/drawing/2014/main" id="{1BD623B4-F840-4206-9C6E-E7BEB869D5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2146" y="2686369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" name="Picture 163">
            <a:extLst>
              <a:ext uri="{FF2B5EF4-FFF2-40B4-BE49-F238E27FC236}">
                <a16:creationId xmlns:a16="http://schemas.microsoft.com/office/drawing/2014/main" id="{90DDAEF8-F9A2-4600-8944-DDC985C2C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803" y="4737827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" name="Picture 144">
            <a:extLst>
              <a:ext uri="{FF2B5EF4-FFF2-40B4-BE49-F238E27FC236}">
                <a16:creationId xmlns:a16="http://schemas.microsoft.com/office/drawing/2014/main" id="{AC0D6335-7241-4A5D-BF1D-17BDC4793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984" y="5793150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" name="Picture 145">
            <a:extLst>
              <a:ext uri="{FF2B5EF4-FFF2-40B4-BE49-F238E27FC236}">
                <a16:creationId xmlns:a16="http://schemas.microsoft.com/office/drawing/2014/main" id="{ECB7475B-3C87-4453-B96F-140770933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811" y="5759251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6580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tting All Pos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14490</TotalTime>
  <Words>395</Words>
  <Application>Microsoft Office PowerPoint</Application>
  <PresentationFormat>Widescreen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1_Office Theme</vt:lpstr>
      <vt:lpstr>Getting All Posts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663</cp:revision>
  <cp:lastPrinted>2019-06-25T17:36:27Z</cp:lastPrinted>
  <dcterms:created xsi:type="dcterms:W3CDTF">2019-02-26T19:21:25Z</dcterms:created>
  <dcterms:modified xsi:type="dcterms:W3CDTF">2023-04-19T16:57:18Z</dcterms:modified>
</cp:coreProperties>
</file>