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95" autoAdjust="0"/>
    <p:restoredTop sz="94660"/>
  </p:normalViewPr>
  <p:slideViewPr>
    <p:cSldViewPr snapToGrid="0">
      <p:cViewPr varScale="1">
        <p:scale>
          <a:sx n="109" d="100"/>
          <a:sy n="109" d="100"/>
        </p:scale>
        <p:origin x="13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4/12/2023</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4/12/2023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4/12/2023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4/12/2023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4/12/2023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4/12/2023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4/12/2023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4/12/2023</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4/12/2023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678653" cy="615553"/>
          </a:xfrm>
          <a:prstGeom prst="rect">
            <a:avLst/>
          </a:prstGeom>
        </p:spPr>
        <p:txBody>
          <a:bodyPr wrap="none">
            <a:spAutoFit/>
          </a:bodyPr>
          <a:lstStyle/>
          <a:p>
            <a:r>
              <a:rPr lang="en-US" sz="1700" b="1" dirty="0">
                <a:solidFill>
                  <a:prstClr val="white"/>
                </a:solidFill>
              </a:rPr>
              <a:t>LMRFC Forecasts Issued Morning of April 12, 2023</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08385" y="1303771"/>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710274" y="687898"/>
            <a:ext cx="11205784" cy="5355312"/>
          </a:xfrm>
          <a:prstGeom prst="rect">
            <a:avLst/>
          </a:prstGeom>
          <a:noFill/>
        </p:spPr>
        <p:txBody>
          <a:bodyPr wrap="square" rtlCol="0">
            <a:spAutoFit/>
          </a:bodyPr>
          <a:lstStyle/>
          <a:p>
            <a:endParaRPr lang="en-US" dirty="0">
              <a:solidFill>
                <a:prstClr val="black"/>
              </a:solidFill>
            </a:endParaRPr>
          </a:p>
          <a:p>
            <a:endParaRPr lang="en-US" dirty="0">
              <a:solidFill>
                <a:prstClr val="black"/>
              </a:solidFill>
            </a:endParaRPr>
          </a:p>
          <a:p>
            <a:r>
              <a:rPr lang="en-US" dirty="0">
                <a:solidFill>
                  <a:prstClr val="black"/>
                </a:solidFill>
              </a:rPr>
              <a:t>The lower Mississippi River is near crest now and tidal fluctuations will continue at New Orleans, LA over the next several days.   </a:t>
            </a:r>
          </a:p>
          <a:p>
            <a:endParaRPr lang="en-US" dirty="0">
              <a:solidFill>
                <a:prstClr val="black"/>
              </a:solidFill>
            </a:endParaRPr>
          </a:p>
          <a:p>
            <a:r>
              <a:rPr lang="en-US" dirty="0">
                <a:solidFill>
                  <a:prstClr val="black"/>
                </a:solidFill>
              </a:rPr>
              <a:t>Minor flooding continues from Natchez, MS downstream to Red River Landing, LA.  Minor flooding should end at Natchez, MS this weekend and Red River Landing, LA should be below flood levels late next week. </a:t>
            </a:r>
          </a:p>
          <a:p>
            <a:endParaRPr lang="en-US" dirty="0">
              <a:solidFill>
                <a:prstClr val="black"/>
              </a:solidFill>
            </a:endParaRPr>
          </a:p>
          <a:p>
            <a:r>
              <a:rPr lang="en-US" dirty="0">
                <a:solidFill>
                  <a:prstClr val="black"/>
                </a:solidFill>
              </a:rPr>
              <a:t>Heavy rainfall is expected over coastal sections of Louisiana during the next couple of days.  The rainfall is not expected to impact cresting conditions on the lower Mississippi River.  The wind and tides will keep stages elevated over the next couple of days.  </a:t>
            </a:r>
          </a:p>
          <a:p>
            <a:endParaRPr lang="en-US" dirty="0">
              <a:solidFill>
                <a:prstClr val="black"/>
              </a:solidFill>
            </a:endParaRPr>
          </a:p>
          <a:p>
            <a:r>
              <a:rPr lang="en-US" dirty="0">
                <a:solidFill>
                  <a:prstClr val="black"/>
                </a:solidFill>
              </a:rPr>
              <a:t>Warmer temperatures on the upper Mississippi River is starting to generate snowmelt rises.  The snowmelt alone will not be enough volume to generate flooding problems along the lower Ohio and lower Mississippi Rivers.</a:t>
            </a:r>
          </a:p>
          <a:p>
            <a:endParaRPr lang="en-US" dirty="0">
              <a:solidFill>
                <a:prstClr val="black"/>
              </a:solidFill>
            </a:endParaRPr>
          </a:p>
          <a:p>
            <a:r>
              <a:rPr lang="en-US" dirty="0">
                <a:solidFill>
                  <a:prstClr val="black"/>
                </a:solidFill>
              </a:rPr>
              <a:t>The 16 day future rainfall guidance does not show any renewed rises on the lower Ohio and lower Mississippi Rivers through the first week of May. </a:t>
            </a:r>
          </a:p>
          <a:p>
            <a:endParaRPr lang="en-US" dirty="0">
              <a:solidFill>
                <a:prstClr val="black"/>
              </a:solidFill>
            </a:endParaRPr>
          </a:p>
          <a:p>
            <a:r>
              <a:rPr lang="en-US" dirty="0">
                <a:solidFill>
                  <a:prstClr val="black"/>
                </a:solidFill>
              </a:rPr>
              <a:t>  </a:t>
            </a:r>
          </a:p>
        </p:txBody>
      </p:sp>
      <p:sp>
        <p:nvSpPr>
          <p:cNvPr id="16" name="Oval 15">
            <a:extLst>
              <a:ext uri="{FF2B5EF4-FFF2-40B4-BE49-F238E27FC236}">
                <a16:creationId xmlns:a16="http://schemas.microsoft.com/office/drawing/2014/main" id="{EB43B28D-EA7A-4CBC-9FD0-8AFEE16FE8F2}"/>
              </a:ext>
            </a:extLst>
          </p:cNvPr>
          <p:cNvSpPr/>
          <p:nvPr/>
        </p:nvSpPr>
        <p:spPr>
          <a:xfrm>
            <a:off x="207361" y="2156087"/>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7" name="Oval 16">
            <a:extLst>
              <a:ext uri="{FF2B5EF4-FFF2-40B4-BE49-F238E27FC236}">
                <a16:creationId xmlns:a16="http://schemas.microsoft.com/office/drawing/2014/main" id="{C29B79EA-E273-47ED-8B54-9C221CEC0AEB}"/>
              </a:ext>
            </a:extLst>
          </p:cNvPr>
          <p:cNvSpPr/>
          <p:nvPr/>
        </p:nvSpPr>
        <p:spPr>
          <a:xfrm>
            <a:off x="207361" y="2962368"/>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Oval 17">
            <a:extLst>
              <a:ext uri="{FF2B5EF4-FFF2-40B4-BE49-F238E27FC236}">
                <a16:creationId xmlns:a16="http://schemas.microsoft.com/office/drawing/2014/main" id="{60FAB407-DC83-4447-82FE-7713D1FDA7D5}"/>
              </a:ext>
            </a:extLst>
          </p:cNvPr>
          <p:cNvSpPr/>
          <p:nvPr/>
        </p:nvSpPr>
        <p:spPr>
          <a:xfrm>
            <a:off x="197794" y="4050399"/>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Oval 18">
            <a:extLst>
              <a:ext uri="{FF2B5EF4-FFF2-40B4-BE49-F238E27FC236}">
                <a16:creationId xmlns:a16="http://schemas.microsoft.com/office/drawing/2014/main" id="{DA667CF0-0CBF-429C-BD86-4522A738F50B}"/>
              </a:ext>
            </a:extLst>
          </p:cNvPr>
          <p:cNvSpPr/>
          <p:nvPr/>
        </p:nvSpPr>
        <p:spPr>
          <a:xfrm>
            <a:off x="208383" y="4884909"/>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April 12 2023 @  12:00 pm CDT</a:t>
            </a:r>
          </a:p>
        </p:txBody>
      </p:sp>
      <p:grpSp>
        <p:nvGrpSpPr>
          <p:cNvPr id="52" name="Group 51"/>
          <p:cNvGrpSpPr/>
          <p:nvPr/>
        </p:nvGrpSpPr>
        <p:grpSpPr>
          <a:xfrm>
            <a:off x="1513752" y="1117736"/>
            <a:ext cx="3490359"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25.9’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368877" y="2153268"/>
            <a:ext cx="3822381" cy="949779"/>
            <a:chOff x="254417" y="2806880"/>
            <a:chExt cx="3412720" cy="949779"/>
          </a:xfrm>
        </p:grpSpPr>
        <p:sp>
          <p:nvSpPr>
            <p:cNvPr id="73" name="Rounded Rectangle 72"/>
            <p:cNvSpPr/>
            <p:nvPr/>
          </p:nvSpPr>
          <p:spPr>
            <a:xfrm>
              <a:off x="254417" y="2806880"/>
              <a:ext cx="3086770"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316057" y="3041694"/>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22.7’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324058" y="3270653"/>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412365" y="3209526"/>
              <a:ext cx="225477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 days</a:t>
              </a:r>
            </a:p>
          </p:txBody>
        </p:sp>
      </p:grpSp>
      <p:grpSp>
        <p:nvGrpSpPr>
          <p:cNvPr id="128" name="Group 127"/>
          <p:cNvGrpSpPr/>
          <p:nvPr/>
        </p:nvGrpSpPr>
        <p:grpSpPr>
          <a:xfrm>
            <a:off x="334108" y="4201425"/>
            <a:ext cx="4055935" cy="949779"/>
            <a:chOff x="461643" y="2806880"/>
            <a:chExt cx="3044653" cy="949779"/>
          </a:xfrm>
        </p:grpSpPr>
        <p:sp>
          <p:nvSpPr>
            <p:cNvPr id="129" name="Rounded Rectangle 128"/>
            <p:cNvSpPr/>
            <p:nvPr/>
          </p:nvSpPr>
          <p:spPr>
            <a:xfrm>
              <a:off x="461643" y="2806880"/>
              <a:ext cx="304465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48.6’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402699" y="3267149"/>
              <a:ext cx="1988031"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Crested and falling below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Apr 15</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314331" y="3126932"/>
            <a:ext cx="3432996" cy="972428"/>
            <a:chOff x="444731" y="2784231"/>
            <a:chExt cx="3338240"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31.5’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475862" y="3268795"/>
              <a:ext cx="2307109"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5 days</a:t>
              </a:r>
            </a:p>
          </p:txBody>
        </p:sp>
      </p:grpSp>
      <p:grpSp>
        <p:nvGrpSpPr>
          <p:cNvPr id="166" name="Group 165"/>
          <p:cNvGrpSpPr/>
          <p:nvPr/>
        </p:nvGrpSpPr>
        <p:grpSpPr>
          <a:xfrm>
            <a:off x="7426918" y="4227149"/>
            <a:ext cx="3554757" cy="949779"/>
            <a:chOff x="461644" y="2806880"/>
            <a:chExt cx="3140194" cy="949779"/>
          </a:xfrm>
        </p:grpSpPr>
        <p:sp>
          <p:nvSpPr>
            <p:cNvPr id="167" name="Rounded Rectangle 166"/>
            <p:cNvSpPr/>
            <p:nvPr/>
          </p:nvSpPr>
          <p:spPr>
            <a:xfrm>
              <a:off x="461644" y="2806880"/>
              <a:ext cx="309565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40.3’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791275" y="3084253"/>
              <a:ext cx="1810563"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a:t>
              </a: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cxnSpLocks/>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96784" y="1592626"/>
            <a:ext cx="1764428"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569149" y="3523027"/>
            <a:ext cx="1174133" cy="128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617313" y="4708952"/>
            <a:ext cx="843864" cy="29965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1" y="1151335"/>
            <a:ext cx="3482042" cy="949779"/>
            <a:chOff x="720724" y="1221920"/>
            <a:chExt cx="3106050"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25.6’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845438" y="1675610"/>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 days   </a:t>
              </a:r>
            </a:p>
          </p:txBody>
        </p:sp>
      </p:grpSp>
      <p:grpSp>
        <p:nvGrpSpPr>
          <p:cNvPr id="294" name="Group 293"/>
          <p:cNvGrpSpPr/>
          <p:nvPr/>
        </p:nvGrpSpPr>
        <p:grpSpPr>
          <a:xfrm>
            <a:off x="7780944" y="2168274"/>
            <a:ext cx="3348965" cy="949779"/>
            <a:chOff x="720722" y="1221920"/>
            <a:chExt cx="3348965"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34.6’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986944" y="1694335"/>
              <a:ext cx="208274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below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tomorrow  </a:t>
              </a:r>
            </a:p>
          </p:txBody>
        </p:sp>
      </p:grpSp>
      <p:grpSp>
        <p:nvGrpSpPr>
          <p:cNvPr id="327" name="Group 326"/>
          <p:cNvGrpSpPr/>
          <p:nvPr/>
        </p:nvGrpSpPr>
        <p:grpSpPr>
          <a:xfrm>
            <a:off x="7631131" y="3187337"/>
            <a:ext cx="3475189"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42.5’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720955" cy="949779"/>
            <a:chOff x="461644" y="2806880"/>
            <a:chExt cx="3144898" cy="949779"/>
          </a:xfrm>
        </p:grpSpPr>
        <p:sp>
          <p:nvSpPr>
            <p:cNvPr id="348" name="Rounded Rectangle 347"/>
            <p:cNvSpPr/>
            <p:nvPr/>
          </p:nvSpPr>
          <p:spPr>
            <a:xfrm>
              <a:off x="461644" y="2806880"/>
              <a:ext cx="30776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12.9’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571217" y="3095773"/>
              <a:ext cx="2035325"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Near Crest now with tidal fluctuations over the next several days </a:t>
              </a:r>
            </a:p>
          </p:txBody>
        </p:sp>
      </p:grpSp>
      <p:grpSp>
        <p:nvGrpSpPr>
          <p:cNvPr id="366" name="Group 365"/>
          <p:cNvGrpSpPr/>
          <p:nvPr/>
        </p:nvGrpSpPr>
        <p:grpSpPr>
          <a:xfrm>
            <a:off x="334108" y="5279320"/>
            <a:ext cx="4024802" cy="949779"/>
            <a:chOff x="461644" y="2806880"/>
            <a:chExt cx="2771357"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34.5’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272933" y="3258540"/>
              <a:ext cx="196006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Near Crest now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err="1">
                <a:solidFill>
                  <a:prstClr val="white"/>
                </a:solidFill>
                <a:latin typeface="Arial Narrow" panose="020B0606020202030204" pitchFamily="34" charset="0"/>
              </a:rPr>
              <a:t>Morganza</a:t>
            </a:r>
            <a:r>
              <a:rPr lang="en-US" b="1" dirty="0">
                <a:solidFill>
                  <a:prstClr val="white"/>
                </a:solidFill>
                <a:latin typeface="Arial Narrow" panose="020B0606020202030204" pitchFamily="34" charset="0"/>
              </a:rPr>
              <a:t>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34621" y="530587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9162680" y="3477859"/>
            <a:ext cx="2150239"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737560" y="1570404"/>
            <a:ext cx="221142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 days</a:t>
            </a:r>
          </a:p>
        </p:txBody>
      </p:sp>
      <p:pic>
        <p:nvPicPr>
          <p:cNvPr id="153" name="Picture 152">
            <a:extLst>
              <a:ext uri="{FF2B5EF4-FFF2-40B4-BE49-F238E27FC236}">
                <a16:creationId xmlns:a16="http://schemas.microsoft.com/office/drawing/2014/main" id="{67D15FEB-035B-4240-ACF9-27AEAC590FD8}"/>
              </a:ext>
            </a:extLst>
          </p:cNvPr>
          <p:cNvPicPr>
            <a:picLocks noChangeAspect="1"/>
          </p:cNvPicPr>
          <p:nvPr/>
        </p:nvPicPr>
        <p:blipFill rotWithShape="1">
          <a:blip r:embed="rId6"/>
          <a:srcRect t="-1" b="13987"/>
          <a:stretch/>
        </p:blipFill>
        <p:spPr>
          <a:xfrm>
            <a:off x="8342624" y="5720531"/>
            <a:ext cx="443581" cy="399049"/>
          </a:xfrm>
          <a:prstGeom prst="rect">
            <a:avLst/>
          </a:prstGeom>
        </p:spPr>
      </p:pic>
      <p:pic>
        <p:nvPicPr>
          <p:cNvPr id="154" name="Picture 153">
            <a:extLst>
              <a:ext uri="{FF2B5EF4-FFF2-40B4-BE49-F238E27FC236}">
                <a16:creationId xmlns:a16="http://schemas.microsoft.com/office/drawing/2014/main" id="{7C3B4377-7D5C-47B8-A132-8DE20D1D89D5}"/>
              </a:ext>
            </a:extLst>
          </p:cNvPr>
          <p:cNvPicPr>
            <a:picLocks noChangeAspect="1"/>
          </p:cNvPicPr>
          <p:nvPr/>
        </p:nvPicPr>
        <p:blipFill rotWithShape="1">
          <a:blip r:embed="rId6"/>
          <a:srcRect t="-1" b="13987"/>
          <a:stretch/>
        </p:blipFill>
        <p:spPr>
          <a:xfrm>
            <a:off x="1077325" y="5768271"/>
            <a:ext cx="443581" cy="399049"/>
          </a:xfrm>
          <a:prstGeom prst="rect">
            <a:avLst/>
          </a:prstGeom>
        </p:spPr>
      </p:pic>
      <p:pic>
        <p:nvPicPr>
          <p:cNvPr id="158" name="Picture 157">
            <a:extLst>
              <a:ext uri="{FF2B5EF4-FFF2-40B4-BE49-F238E27FC236}">
                <a16:creationId xmlns:a16="http://schemas.microsoft.com/office/drawing/2014/main" id="{255544F0-99A6-4905-BE89-C5E45E0B1C5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54200" y="3633096"/>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1" name="Picture 160">
            <a:extLst>
              <a:ext uri="{FF2B5EF4-FFF2-40B4-BE49-F238E27FC236}">
                <a16:creationId xmlns:a16="http://schemas.microsoft.com/office/drawing/2014/main" id="{3DCD5656-1F4C-4C13-8F25-5CACF62AB67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78054" y="3706644"/>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7" name="Picture 146">
            <a:extLst>
              <a:ext uri="{FF2B5EF4-FFF2-40B4-BE49-F238E27FC236}">
                <a16:creationId xmlns:a16="http://schemas.microsoft.com/office/drawing/2014/main" id="{21A00C7E-A619-430C-8B6D-E96C5FBE0AB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47552" y="1613445"/>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8" name="Picture 147">
            <a:extLst>
              <a:ext uri="{FF2B5EF4-FFF2-40B4-BE49-F238E27FC236}">
                <a16:creationId xmlns:a16="http://schemas.microsoft.com/office/drawing/2014/main" id="{CB6F2493-F3A7-4AE1-9367-E5F61FEEA14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24078" y="2643163"/>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0" name="Picture 149">
            <a:extLst>
              <a:ext uri="{FF2B5EF4-FFF2-40B4-BE49-F238E27FC236}">
                <a16:creationId xmlns:a16="http://schemas.microsoft.com/office/drawing/2014/main" id="{46EC38E0-3DE6-4208-9DFC-6B8BB099582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18636" y="4708952"/>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5" name="Picture 154">
            <a:extLst>
              <a:ext uri="{FF2B5EF4-FFF2-40B4-BE49-F238E27FC236}">
                <a16:creationId xmlns:a16="http://schemas.microsoft.com/office/drawing/2014/main" id="{0E97E7FF-AED1-4424-900F-FC704D07D0C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86171" y="1675178"/>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158">
            <a:extLst>
              <a:ext uri="{FF2B5EF4-FFF2-40B4-BE49-F238E27FC236}">
                <a16:creationId xmlns:a16="http://schemas.microsoft.com/office/drawing/2014/main" id="{1BD623B4-F840-4206-9C6E-E7BEB869D59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52146" y="2686369"/>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163">
            <a:extLst>
              <a:ext uri="{FF2B5EF4-FFF2-40B4-BE49-F238E27FC236}">
                <a16:creationId xmlns:a16="http://schemas.microsoft.com/office/drawing/2014/main" id="{90DDAEF8-F9A2-4600-8944-DDC985C2CE3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64803" y="4737827"/>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14360</TotalTime>
  <Words>436</Words>
  <Application>Microsoft Office PowerPoint</Application>
  <PresentationFormat>Widescreen</PresentationFormat>
  <Paragraphs>77</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656</cp:revision>
  <cp:lastPrinted>2019-06-25T17:36:27Z</cp:lastPrinted>
  <dcterms:created xsi:type="dcterms:W3CDTF">2019-02-26T19:21:25Z</dcterms:created>
  <dcterms:modified xsi:type="dcterms:W3CDTF">2023-04-12T19:16:14Z</dcterms:modified>
</cp:coreProperties>
</file>