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36075"/>
  <p:embeddedFontLst>
    <p:embeddedFont>
      <p:font typeface="Arial Narrow" panose="020B0606020202030204" pitchFamily="34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f9ZkH7otx90q9SbqDxq6huLYT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693E5E4-747F-4BAF-A312-8E70928C0012}">
  <a:tblStyle styleId="{2693E5E4-747F-4BAF-A312-8E70928C0012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A"/>
          </a:solidFill>
        </a:fill>
      </a:tcStyle>
    </a:wholeTbl>
    <a:band1H>
      <a:tcTxStyle/>
      <a:tcStyle>
        <a:tcBdr/>
        <a:fill>
          <a:solidFill>
            <a:srgbClr val="CACCD1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D1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9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2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>
            <a:spLocks noGrp="1"/>
          </p:cNvSpPr>
          <p:nvPr>
            <p:ph type="pic" idx="2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2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4" name="Google Shape;104;p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2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9" name="Google Shape;119;p16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2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4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" name="Google Shape;35;p4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4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" name="Google Shape;38;p4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2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>
            <a:spLocks noGrp="1"/>
          </p:cNvSpPr>
          <p:nvPr>
            <p:ph type="pic" idx="2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02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004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988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99719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9720" algn="l" rtl="0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0F243E"/>
              </a:gs>
              <a:gs pos="63000">
                <a:srgbClr val="538CD5"/>
              </a:gs>
              <a:gs pos="100000">
                <a:srgbClr val="B7CCE4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rgbClr val="BFCFEC"/>
              </a:gs>
              <a:gs pos="100000">
                <a:srgbClr val="E0E8F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endParaRPr sz="2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5" name="Google Shape;145;p1"/>
          <p:cNvGraphicFramePr/>
          <p:nvPr>
            <p:extLst>
              <p:ext uri="{D42A27DB-BD31-4B8C-83A1-F6EECF244321}">
                <p14:modId xmlns:p14="http://schemas.microsoft.com/office/powerpoint/2010/main" val="3711321982"/>
              </p:ext>
            </p:extLst>
          </p:nvPr>
        </p:nvGraphicFramePr>
        <p:xfrm>
          <a:off x="18303" y="1102636"/>
          <a:ext cx="12155375" cy="5572840"/>
        </p:xfrm>
        <a:graphic>
          <a:graphicData uri="http://schemas.openxmlformats.org/drawingml/2006/table">
            <a:tbl>
              <a:tblPr firstRow="1" bandRow="1">
                <a:noFill/>
                <a:tableStyleId>{2693E5E4-747F-4BAF-A312-8E70928C0012}</a:tableStyleId>
              </a:tblPr>
              <a:tblGrid>
                <a:gridCol w="256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Forecast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 Location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>
                          <a:solidFill>
                            <a:schemeClr val="lt1"/>
                          </a:solidFill>
                        </a:rPr>
                        <a:t>6am Stage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Forecast Low Stage 2</a:t>
                      </a:r>
                      <a:r>
                        <a:rPr lang="en-US" sz="2400"/>
                        <a:t>024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2022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2012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1988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Record Low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entury Gothic"/>
                        <a:buNone/>
                      </a:pPr>
                      <a:r>
                        <a:rPr lang="en-US" sz="1200" u="none" strike="noStrike" cap="none"/>
                        <a:t>(year)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Cairo, IL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10.8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7.4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/>
                        <a:t>4</a:t>
                      </a:r>
                      <a:r>
                        <a:rPr lang="en-US" sz="1600" b="1"/>
                        <a:t>.5 f</a:t>
                      </a:r>
                      <a:r>
                        <a:rPr lang="en-US" sz="1600" b="1" u="none" strike="noStrike" cap="none"/>
                        <a:t>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4.8</a:t>
                      </a:r>
                      <a:r>
                        <a:rPr lang="en-US" sz="1800" b="1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1" u="none" strike="noStrike" cap="none"/>
                        <a:t>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7.2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4.9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4.5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Memphis, TN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-8.5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-12.0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-10.8 ft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-9.8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-10.7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-12.0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Arkansas City, AR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 1.0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-2.1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-4.5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-3.5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-3.2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-5.0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-5.1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1936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Greenville, MS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10.25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7.5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5.3 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6.9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7.3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Vicksburg, MS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5.9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2.1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-0.4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-1.1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-1.6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-7.0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Red River Landing, LA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17.9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12.9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12.0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13.8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13.0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10.0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2.9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1895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Baton Rouge, LA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dk1"/>
                          </a:solidFill>
                        </a:rPr>
                        <a:t> 6.5 </a:t>
                      </a:r>
                      <a:r>
                        <a:rPr lang="en-US" sz="1800" b="1" u="none" strike="noStrike" cap="none" dirty="0"/>
                        <a:t>ft </a:t>
                      </a:r>
                      <a:endParaRPr sz="18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4.3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3.4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-0.1 ft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/>
                        <a:t>1894</a:t>
                      </a:r>
                      <a:endParaRPr sz="1800" b="1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6" name="Google Shape;146;p1"/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Historical Low Water Events</a:t>
            </a:r>
            <a:endParaRPr/>
          </a:p>
        </p:txBody>
      </p:sp>
      <p:sp>
        <p:nvSpPr>
          <p:cNvPr id="147" name="Google Shape;147;p1"/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 Narrow"/>
              <a:buNone/>
            </a:pPr>
            <a:r>
              <a:rPr lang="en-US" sz="1800" b="1" i="1" u="none" strike="noStrike" cap="non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Lower Mississippi River Forecast Center</a:t>
            </a:r>
            <a:endParaRPr sz="1800" b="0" i="1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1" i="1" u="none" strike="noStrike" cap="none">
              <a:solidFill>
                <a:srgbClr val="F2F2F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065" y="64752"/>
            <a:ext cx="914899" cy="90555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>
            <a:spLocks noGrp="1"/>
          </p:cNvSpPr>
          <p:nvPr>
            <p:ph type="title"/>
          </p:nvPr>
        </p:nvSpPr>
        <p:spPr>
          <a:xfrm>
            <a:off x="8950727" y="6640419"/>
            <a:ext cx="322295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cap="none" dirty="0">
                <a:latin typeface="Arial"/>
                <a:ea typeface="Arial"/>
                <a:cs typeface="Arial"/>
                <a:sym typeface="Arial"/>
              </a:rPr>
              <a:t>Data provided by U.S. Army Corps of Engineers</a:t>
            </a:r>
            <a:endParaRPr sz="11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6594682" y="721780"/>
            <a:ext cx="55092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6194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Current stage and forecast data as of September</a:t>
            </a:r>
            <a:r>
              <a:rPr lang="en-US" sz="1600" dirty="0">
                <a:solidFill>
                  <a:srgbClr val="146194"/>
                </a:solidFill>
              </a:rPr>
              <a:t> 4</a:t>
            </a:r>
            <a:r>
              <a:rPr lang="en-US" sz="1600" b="0" i="0" u="none" strike="noStrike" cap="none" baseline="30000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en-US" sz="1600" dirty="0">
                <a:solidFill>
                  <a:srgbClr val="146194"/>
                </a:solidFill>
              </a:rPr>
              <a:t>4</a:t>
            </a:r>
            <a:r>
              <a:rPr lang="en-US" sz="16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88065" y="6622527"/>
            <a:ext cx="1112857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Numbers in </a:t>
            </a:r>
            <a:r>
              <a:rPr lang="en-US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r>
              <a:rPr lang="en-US" sz="14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are the lowest forecast stage based on the 28 day forecast. 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3153</TotalTime>
  <Words>215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Noto Sans Symbols</vt:lpstr>
      <vt:lpstr>Arial</vt:lpstr>
      <vt:lpstr>Arial Narrow</vt:lpstr>
      <vt:lpstr>Century Gothic</vt:lpstr>
      <vt:lpstr>Calibri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provided by U.S. Army Corps of Engineers</dc:title>
  <dc:creator>Suzanne Van Cooten</dc:creator>
  <cp:lastModifiedBy>David Welch</cp:lastModifiedBy>
  <cp:revision>11</cp:revision>
  <dcterms:created xsi:type="dcterms:W3CDTF">2019-02-26T19:21:25Z</dcterms:created>
  <dcterms:modified xsi:type="dcterms:W3CDTF">2024-09-04T15:59:41Z</dcterms:modified>
</cp:coreProperties>
</file>