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36075"/>
  <p:embeddedFontLst>
    <p:embeddedFont>
      <p:font typeface="Arial Narrow" panose="020B0606020202030204" pitchFamily="34" charset="0"/>
      <p:regular r:id="rId4"/>
      <p:bold r:id="rId5"/>
      <p:italic r:id="rId6"/>
      <p:boldItalic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Century Gothic" panose="020B0502020202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f9ZkH7otx90q9SbqDxq6huLYT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693E5E4-747F-4BAF-A312-8E70928C0012}">
  <a:tblStyle styleId="{2693E5E4-747F-4BAF-A312-8E70928C0012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7EA"/>
          </a:solidFill>
        </a:fill>
      </a:tcStyle>
    </a:wholeTbl>
    <a:band1H>
      <a:tcTxStyle/>
      <a:tcStyle>
        <a:tcBdr/>
        <a:fill>
          <a:solidFill>
            <a:srgbClr val="CACCD1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CCD1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9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8772525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9" y="8772525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5943601" cy="53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2"/>
          </p:nvPr>
        </p:nvSpPr>
        <p:spPr>
          <a:xfrm>
            <a:off x="7085012" y="2209799"/>
            <a:ext cx="3657600" cy="2091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noramic Picture with Caption">
  <p:cSld name="Panoramic Picture with Ca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>
            <a:spLocks noGrp="1"/>
          </p:cNvSpPr>
          <p:nvPr>
            <p:ph type="pic" idx="2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noFill/>
          <a:ln w="15875" cap="flat" cmpd="sng">
            <a:solidFill>
              <a:schemeClr val="lt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>
            <a:off x="914402" y="3843867"/>
            <a:ext cx="830421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80"/>
              <a:buFont typeface="Century Gothic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446212" y="34290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body" idx="2"/>
          </p:nvPr>
        </p:nvSpPr>
        <p:spPr>
          <a:xfrm>
            <a:off x="684213" y="4301067"/>
            <a:ext cx="8534400" cy="168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4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104" name="Google Shape;104;p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5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body" idx="1"/>
          </p:nvPr>
        </p:nvSpPr>
        <p:spPr>
          <a:xfrm>
            <a:off x="684212" y="3928534"/>
            <a:ext cx="8534401" cy="1049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92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2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6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119" name="Google Shape;119;p16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7"/>
          <p:cNvSpPr txBox="1">
            <a:spLocks noGrp="1"/>
          </p:cNvSpPr>
          <p:nvPr>
            <p:ph type="body" idx="1"/>
          </p:nvPr>
        </p:nvSpPr>
        <p:spPr>
          <a:xfrm>
            <a:off x="684212" y="3928534"/>
            <a:ext cx="8534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92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23" name="Google Shape;123;p17"/>
          <p:cNvSpPr txBox="1">
            <a:spLocks noGrp="1"/>
          </p:cNvSpPr>
          <p:nvPr>
            <p:ph type="body" idx="2"/>
          </p:nvPr>
        </p:nvSpPr>
        <p:spPr>
          <a:xfrm>
            <a:off x="684211" y="4766732"/>
            <a:ext cx="8534401" cy="1227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7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7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body" idx="1"/>
          </p:nvPr>
        </p:nvSpPr>
        <p:spPr>
          <a:xfrm rot="5400000">
            <a:off x="3143778" y="-1773766"/>
            <a:ext cx="3615267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8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8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>
          <a:xfrm rot="5400000">
            <a:off x="7427912" y="1943100"/>
            <a:ext cx="45720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1"/>
          </p:nvPr>
        </p:nvSpPr>
        <p:spPr>
          <a:xfrm rot="5400000">
            <a:off x="1943100" y="-571500"/>
            <a:ext cx="5308600" cy="78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36" name="Google Shape;136;p19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9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420"/>
              </a:spcBef>
              <a:spcAft>
                <a:spcPts val="0"/>
              </a:spcAft>
              <a:buSzPts val="1680"/>
              <a:buNone/>
              <a:defRPr sz="2100">
                <a:solidFill>
                  <a:srgbClr val="0F486F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4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2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4" name="Google Shape;34;p4"/>
          <p:cNvCxnSpPr/>
          <p:nvPr/>
        </p:nvCxnSpPr>
        <p:spPr>
          <a:xfrm flipH="1">
            <a:off x="8228012" y="8467"/>
            <a:ext cx="3810000" cy="38100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" name="Google Shape;35;p4"/>
          <p:cNvCxnSpPr/>
          <p:nvPr/>
        </p:nvCxnSpPr>
        <p:spPr>
          <a:xfrm flipH="1">
            <a:off x="6108170" y="91545"/>
            <a:ext cx="6080655" cy="6080655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" name="Google Shape;36;p4"/>
          <p:cNvCxnSpPr/>
          <p:nvPr/>
        </p:nvCxnSpPr>
        <p:spPr>
          <a:xfrm flipH="1">
            <a:off x="7235825" y="228600"/>
            <a:ext cx="4953000" cy="49530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" name="Google Shape;37;p4"/>
          <p:cNvCxnSpPr/>
          <p:nvPr/>
        </p:nvCxnSpPr>
        <p:spPr>
          <a:xfrm flipH="1">
            <a:off x="7335837" y="32278"/>
            <a:ext cx="4852989" cy="4852989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" name="Google Shape;38;p4"/>
          <p:cNvCxnSpPr/>
          <p:nvPr/>
        </p:nvCxnSpPr>
        <p:spPr>
          <a:xfrm flipH="1">
            <a:off x="7845426" y="609601"/>
            <a:ext cx="4343399" cy="4343399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684211" y="685800"/>
            <a:ext cx="4937655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2"/>
          </p:nvPr>
        </p:nvSpPr>
        <p:spPr>
          <a:xfrm>
            <a:off x="5808133" y="685801"/>
            <a:ext cx="4934479" cy="361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2240"/>
              <a:buNone/>
              <a:defRPr sz="28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2"/>
          </p:nvPr>
        </p:nvSpPr>
        <p:spPr>
          <a:xfrm>
            <a:off x="684211" y="1270529"/>
            <a:ext cx="4937655" cy="3030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079066" y="685800"/>
            <a:ext cx="4665134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2240"/>
              <a:buNone/>
              <a:defRPr sz="28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body" idx="4"/>
          </p:nvPr>
        </p:nvSpPr>
        <p:spPr>
          <a:xfrm>
            <a:off x="5806545" y="1262062"/>
            <a:ext cx="4929188" cy="3030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  <a:defRPr sz="2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>
            <a:spLocks noGrp="1"/>
          </p:cNvSpPr>
          <p:nvPr>
            <p:ph type="pic" idx="2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noFill/>
          <a:ln w="15875" cap="flat" cmpd="sng">
            <a:solidFill>
              <a:schemeClr val="lt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11"/>
          <p:cNvSpPr txBox="1">
            <a:spLocks noGrp="1"/>
          </p:cNvSpPr>
          <p:nvPr>
            <p:ph type="body" idx="1"/>
          </p:nvPr>
        </p:nvSpPr>
        <p:spPr>
          <a:xfrm>
            <a:off x="4722812" y="2777066"/>
            <a:ext cx="6021388" cy="2048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2D2EF"/>
            </a:gs>
            <a:gs pos="10000">
              <a:srgbClr val="62D2EF"/>
            </a:gs>
            <a:gs pos="100000">
              <a:srgbClr val="05578D"/>
            </a:gs>
          </a:gsLst>
          <a:lin ang="612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Google Shape;11;p2"/>
            <p:cNvCxnSpPr/>
            <p:nvPr/>
          </p:nvCxnSpPr>
          <p:spPr>
            <a:xfrm flipH="1">
              <a:off x="11276012" y="2963333"/>
              <a:ext cx="912814" cy="912812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2"/>
            <p:cNvCxnSpPr/>
            <p:nvPr/>
          </p:nvCxnSpPr>
          <p:spPr>
            <a:xfrm flipH="1">
              <a:off x="9206969" y="3190344"/>
              <a:ext cx="2981857" cy="2981856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" name="Google Shape;13;p2"/>
            <p:cNvCxnSpPr/>
            <p:nvPr/>
          </p:nvCxnSpPr>
          <p:spPr>
            <a:xfrm flipH="1">
              <a:off x="10292292" y="3285067"/>
              <a:ext cx="1896534" cy="1896533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flipH="1">
              <a:off x="10443103" y="3131080"/>
              <a:ext cx="1745722" cy="1745720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5;p2"/>
            <p:cNvCxnSpPr/>
            <p:nvPr/>
          </p:nvCxnSpPr>
          <p:spPr>
            <a:xfrm flipH="1">
              <a:off x="10918826" y="3683001"/>
              <a:ext cx="1270001" cy="1269999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302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2004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0988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99719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972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/>
          <p:nvPr/>
        </p:nvSpPr>
        <p:spPr>
          <a:xfrm>
            <a:off x="0" y="0"/>
            <a:ext cx="12191998" cy="731520"/>
          </a:xfrm>
          <a:prstGeom prst="rect">
            <a:avLst/>
          </a:prstGeom>
          <a:gradFill>
            <a:gsLst>
              <a:gs pos="0">
                <a:srgbClr val="0F243E"/>
              </a:gs>
              <a:gs pos="63000">
                <a:srgbClr val="538CD5"/>
              </a:gs>
              <a:gs pos="100000">
                <a:srgbClr val="B7CCE4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/>
          <p:nvPr/>
        </p:nvSpPr>
        <p:spPr>
          <a:xfrm>
            <a:off x="1" y="711094"/>
            <a:ext cx="12191999" cy="369332"/>
          </a:xfrm>
          <a:prstGeom prst="rect">
            <a:avLst/>
          </a:prstGeom>
          <a:gradFill>
            <a:gsLst>
              <a:gs pos="0">
                <a:srgbClr val="000000"/>
              </a:gs>
              <a:gs pos="70000">
                <a:srgbClr val="BFCFEC"/>
              </a:gs>
              <a:gs pos="100000">
                <a:srgbClr val="E0E8F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5" name="Google Shape;145;p1"/>
          <p:cNvGraphicFramePr/>
          <p:nvPr>
            <p:extLst>
              <p:ext uri="{D42A27DB-BD31-4B8C-83A1-F6EECF244321}">
                <p14:modId xmlns:p14="http://schemas.microsoft.com/office/powerpoint/2010/main" val="3711321982"/>
              </p:ext>
            </p:extLst>
          </p:nvPr>
        </p:nvGraphicFramePr>
        <p:xfrm>
          <a:off x="18303" y="1102636"/>
          <a:ext cx="12155375" cy="5572840"/>
        </p:xfrm>
        <a:graphic>
          <a:graphicData uri="http://schemas.openxmlformats.org/drawingml/2006/table">
            <a:tbl>
              <a:tblPr firstRow="1" bandRow="1">
                <a:noFill/>
                <a:tableStyleId>{2693E5E4-747F-4BAF-A312-8E70928C0012}</a:tableStyleId>
              </a:tblPr>
              <a:tblGrid>
                <a:gridCol w="256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2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3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33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6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Forecast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 Location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>
                          <a:solidFill>
                            <a:schemeClr val="lt1"/>
                          </a:solidFill>
                        </a:rPr>
                        <a:t>6am Stage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Forecast Low Stage 2</a:t>
                      </a:r>
                      <a:r>
                        <a:rPr lang="en-US" sz="2400"/>
                        <a:t>024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2023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2022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2012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1988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Record Low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entury Gothic"/>
                        <a:buNone/>
                      </a:pPr>
                      <a:r>
                        <a:rPr lang="en-US" sz="1200" u="none" strike="noStrike" cap="none"/>
                        <a:t>(year)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Cairo, IL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10.8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7.4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/>
                        <a:t>4</a:t>
                      </a:r>
                      <a:r>
                        <a:rPr lang="en-US" sz="1600" b="1"/>
                        <a:t>.5 f</a:t>
                      </a:r>
                      <a:r>
                        <a:rPr lang="en-US" sz="1600" b="1" u="none" strike="noStrike" cap="none"/>
                        <a:t>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4.8</a:t>
                      </a:r>
                      <a:r>
                        <a:rPr lang="en-US" sz="1800" b="1" u="none" strike="noStrike" cap="non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1" u="none" strike="noStrike" cap="none"/>
                        <a:t>ft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7.2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4.9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4.5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2023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Memphis, TN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-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-8.5 </a:t>
                      </a:r>
                      <a:r>
                        <a:rPr lang="en-US" sz="1800" b="1" u="none" strike="noStrike" cap="none" dirty="0"/>
                        <a:t>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-12.0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-10.8 ft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-9.8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-10.7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-12.0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2023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Arkansas City, AR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 1.0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-2.1 </a:t>
                      </a:r>
                      <a:r>
                        <a:rPr lang="en-US" sz="1800" b="1" u="none" strike="noStrike" cap="none" dirty="0"/>
                        <a:t>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-4.5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-3.5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-3.2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-5.0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-5.1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1936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Greenville, MS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10.25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7.5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4.5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5.3 ft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6.9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7.3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4.1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1940</a:t>
                      </a:r>
                      <a:endParaRPr sz="1800" b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Vicksburg, MS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5.9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2.1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-1.5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-0.4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-1.1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-1.6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-7.0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1940</a:t>
                      </a:r>
                      <a:endParaRPr sz="1800" b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Red River Landing, LA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17.9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12.9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12.0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13.8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13.0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10.0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2.9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1895</a:t>
                      </a:r>
                      <a:endParaRPr sz="1800" b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Baton Rouge, LA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chemeClr val="dk1"/>
                          </a:solidFill>
                        </a:rPr>
                        <a:t> 6.5 </a:t>
                      </a:r>
                      <a:r>
                        <a:rPr lang="en-US" sz="1800" b="1" u="none" strike="noStrike" cap="none" dirty="0"/>
                        <a:t>ft </a:t>
                      </a:r>
                      <a:endParaRPr sz="1800" b="1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4.3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4.4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4.1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3.4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1.8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-0.1 ft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 dirty="0"/>
                        <a:t>1894</a:t>
                      </a:r>
                      <a:endParaRPr sz="1800" b="1" u="none" strike="noStrike" cap="none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6" name="Google Shape;146;p1"/>
          <p:cNvSpPr txBox="1"/>
          <p:nvPr/>
        </p:nvSpPr>
        <p:spPr>
          <a:xfrm>
            <a:off x="88065" y="58732"/>
            <a:ext cx="1210393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Historical Low Water Events</a:t>
            </a:r>
            <a:endParaRPr/>
          </a:p>
        </p:txBody>
      </p:sp>
      <p:sp>
        <p:nvSpPr>
          <p:cNvPr id="147" name="Google Shape;147;p1"/>
          <p:cNvSpPr txBox="1"/>
          <p:nvPr/>
        </p:nvSpPr>
        <p:spPr>
          <a:xfrm>
            <a:off x="804020" y="702202"/>
            <a:ext cx="47933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Arial Narrow"/>
              <a:buNone/>
            </a:pPr>
            <a:r>
              <a:rPr lang="en-US" sz="1800" b="1" i="1" u="none" strike="noStrike" cap="none">
                <a:solidFill>
                  <a:srgbClr val="F2F2F2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Lower Mississippi River Forecast Center</a:t>
            </a:r>
            <a:endParaRPr sz="1800" b="0" i="1" u="none" strike="noStrike" cap="non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1" i="1" u="none" strike="noStrike" cap="none">
              <a:solidFill>
                <a:srgbClr val="F2F2F2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148" name="Google Shape;14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065" y="64752"/>
            <a:ext cx="914899" cy="905556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"/>
          <p:cNvSpPr txBox="1">
            <a:spLocks noGrp="1"/>
          </p:cNvSpPr>
          <p:nvPr>
            <p:ph type="title"/>
          </p:nvPr>
        </p:nvSpPr>
        <p:spPr>
          <a:xfrm>
            <a:off x="8950727" y="6640419"/>
            <a:ext cx="3222951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cap="none" dirty="0">
                <a:latin typeface="Arial"/>
                <a:ea typeface="Arial"/>
                <a:cs typeface="Arial"/>
                <a:sym typeface="Arial"/>
              </a:rPr>
              <a:t>Data provided by U.S. Army Corps of Engineers</a:t>
            </a:r>
            <a:endParaRPr sz="11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"/>
          <p:cNvSpPr txBox="1"/>
          <p:nvPr/>
        </p:nvSpPr>
        <p:spPr>
          <a:xfrm>
            <a:off x="6594682" y="721780"/>
            <a:ext cx="550925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6194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Current stage and forecast data as of September</a:t>
            </a:r>
            <a:r>
              <a:rPr lang="en-US" sz="1600" dirty="0">
                <a:solidFill>
                  <a:srgbClr val="146194"/>
                </a:solidFill>
              </a:rPr>
              <a:t> 4</a:t>
            </a:r>
            <a:r>
              <a:rPr lang="en-US" sz="1600" b="0" i="0" u="none" strike="noStrike" cap="none" baseline="30000" dirty="0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1600" b="0" i="0" u="none" strike="noStrike" cap="none" dirty="0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 202</a:t>
            </a:r>
            <a:r>
              <a:rPr lang="en-US" sz="1600" dirty="0">
                <a:solidFill>
                  <a:srgbClr val="146194"/>
                </a:solidFill>
              </a:rPr>
              <a:t>4</a:t>
            </a:r>
            <a:r>
              <a:rPr lang="en-US" sz="1600" b="0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1100" b="0" i="0" u="none" strike="noStrike" cap="none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"/>
          <p:cNvSpPr txBox="1"/>
          <p:nvPr/>
        </p:nvSpPr>
        <p:spPr>
          <a:xfrm>
            <a:off x="88065" y="6437841"/>
            <a:ext cx="342288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1100" b="0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"/>
          <p:cNvSpPr txBox="1"/>
          <p:nvPr/>
        </p:nvSpPr>
        <p:spPr>
          <a:xfrm>
            <a:off x="88065" y="6622527"/>
            <a:ext cx="11128575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Numbers in </a:t>
            </a:r>
            <a:r>
              <a:rPr lang="en-US" sz="14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Red</a:t>
            </a:r>
            <a:r>
              <a:rPr lang="en-US" sz="1400" b="0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are the lowest forecast stage based on the 28 day forecast. 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rgbClr val="000000"/>
      </a:dk1>
      <a:lt1>
        <a:srgbClr val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3153</TotalTime>
  <Words>215</Words>
  <Application>Microsoft Office PowerPoint</Application>
  <PresentationFormat>Widescreen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Noto Sans Symbols</vt:lpstr>
      <vt:lpstr>Arial</vt:lpstr>
      <vt:lpstr>Arial Narrow</vt:lpstr>
      <vt:lpstr>Century Gothic</vt:lpstr>
      <vt:lpstr>Calibri</vt:lpstr>
      <vt:lpstr>Slice</vt:lpstr>
      <vt:lpstr>Data provided by U.S. Army Corps of Engineers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provided by U.S. Army Corps of Engineers</dc:title>
  <dc:creator>Suzanne Van Cooten</dc:creator>
  <cp:lastModifiedBy>David Welch</cp:lastModifiedBy>
  <cp:revision>11</cp:revision>
  <dcterms:created xsi:type="dcterms:W3CDTF">2019-02-26T19:21:25Z</dcterms:created>
  <dcterms:modified xsi:type="dcterms:W3CDTF">2024-09-04T15:59:41Z</dcterms:modified>
</cp:coreProperties>
</file>