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7010400" cy="9236075"/>
  <p:embeddedFontLst>
    <p:embeddedFont>
      <p:font typeface="Arial Narrow"/>
      <p:regular r:id="rId7"/>
      <p:bold r:id="rId8"/>
      <p:italic r:id="rId9"/>
      <p:boldItalic r:id="rId10"/>
    </p:embeddedFont>
    <p:embeddedFont>
      <p:font typeface="Century Gothic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5" roundtripDataSignature="AMtx7mjEl4rF2hxp3Q3iZJthDhIGk4Kh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0F91A67-4D08-4A24-9374-77D2EA93858E}">
  <a:tblStyle styleId="{B0F91A67-4D08-4A24-9374-77D2EA93858E}" styleName="Table_0">
    <a:wholeTbl>
      <a:tcTxStyle b="off" i="off">
        <a:font>
          <a:latin typeface="Century Gothic"/>
          <a:ea typeface="Century Gothic"/>
          <a:cs typeface="Century Gothic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6E7EA"/>
          </a:solidFill>
        </a:fill>
      </a:tcStyle>
    </a:wholeTbl>
    <a:band1H>
      <a:tcTxStyle b="off" i="off"/>
      <a:tcStyle>
        <a:fill>
          <a:solidFill>
            <a:srgbClr val="CACCD1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ACCD1"/>
          </a:solidFill>
        </a:fill>
      </a:tcStyle>
    </a:band1V>
    <a:band2V>
      <a:tcTxStyle b="off" i="off"/>
    </a:band2V>
    <a:la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regular.fntdata"/><Relationship Id="rId10" Type="http://schemas.openxmlformats.org/officeDocument/2006/relationships/font" Target="fonts/ArialNarrow-boldItalic.fntdata"/><Relationship Id="rId13" Type="http://schemas.openxmlformats.org/officeDocument/2006/relationships/font" Target="fonts/CenturyGothic-italic.fntdata"/><Relationship Id="rId12" Type="http://schemas.openxmlformats.org/officeDocument/2006/relationships/font" Target="fonts/CenturyGothic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ArialNarrow-italic.fntdata"/><Relationship Id="rId15" Type="http://customschemas.google.com/relationships/presentationmetadata" Target="metadata"/><Relationship Id="rId14" Type="http://schemas.openxmlformats.org/officeDocument/2006/relationships/font" Target="fonts/CenturyGothic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rialNarrow-regular.fntdata"/><Relationship Id="rId8" Type="http://schemas.openxmlformats.org/officeDocument/2006/relationships/font" Target="fonts/ArialNarrow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1" y="0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9" y="0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733425" y="1154113"/>
            <a:ext cx="5543550" cy="3117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1" y="8772525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9" y="8772525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/>
          <p:nvPr>
            <p:ph idx="1" type="body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1" name="Google Shape;141;p1:notes"/>
          <p:cNvSpPr/>
          <p:nvPr>
            <p:ph idx="2" type="sldImg"/>
          </p:nvPr>
        </p:nvSpPr>
        <p:spPr>
          <a:xfrm>
            <a:off x="733425" y="1154113"/>
            <a:ext cx="5543550" cy="3117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7085012" y="685800"/>
            <a:ext cx="3657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684212" y="685800"/>
            <a:ext cx="5943601" cy="530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2" type="body"/>
          </p:nvPr>
        </p:nvSpPr>
        <p:spPr>
          <a:xfrm>
            <a:off x="7085012" y="2209799"/>
            <a:ext cx="3657600" cy="2091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25" name="Google Shape;25;p3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noramic Picture with Caption">
  <p:cSld name="Panoramic Picture with Caption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/>
          <p:nvPr>
            <p:ph idx="2" type="pic"/>
          </p:nvPr>
        </p:nvSpPr>
        <p:spPr>
          <a:xfrm>
            <a:off x="685800" y="533400"/>
            <a:ext cx="10818812" cy="3124200"/>
          </a:xfrm>
          <a:prstGeom prst="snip2DiagRect">
            <a:avLst>
              <a:gd fmla="val 10815" name="adj1"/>
              <a:gd fmla="val 0" name="adj2"/>
            </a:avLst>
          </a:prstGeom>
          <a:noFill/>
          <a:ln cap="flat" cmpd="sng" w="15875">
            <a:solidFill>
              <a:schemeClr val="lt1">
                <a:alpha val="40000"/>
              </a:schemeClr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2"/>
          <p:cNvSpPr txBox="1"/>
          <p:nvPr>
            <p:ph idx="1" type="body"/>
          </p:nvPr>
        </p:nvSpPr>
        <p:spPr>
          <a:xfrm>
            <a:off x="914402" y="3843867"/>
            <a:ext cx="830421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80"/>
              <a:buFont typeface="Century Gothic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 txBox="1"/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3"/>
          <p:cNvSpPr txBox="1"/>
          <p:nvPr>
            <p:ph idx="1" type="body"/>
          </p:nvPr>
        </p:nvSpPr>
        <p:spPr>
          <a:xfrm>
            <a:off x="684212" y="4114800"/>
            <a:ext cx="8535988" cy="187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3" name="Google Shape;93;p13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3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3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/>
          <p:nvPr>
            <p:ph type="title"/>
          </p:nvPr>
        </p:nvSpPr>
        <p:spPr>
          <a:xfrm>
            <a:off x="1141411" y="685800"/>
            <a:ext cx="9144001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4"/>
          <p:cNvSpPr txBox="1"/>
          <p:nvPr>
            <p:ph idx="1" type="body"/>
          </p:nvPr>
        </p:nvSpPr>
        <p:spPr>
          <a:xfrm>
            <a:off x="1446212" y="34290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99" name="Google Shape;99;p14"/>
          <p:cNvSpPr txBox="1"/>
          <p:nvPr>
            <p:ph idx="2" type="body"/>
          </p:nvPr>
        </p:nvSpPr>
        <p:spPr>
          <a:xfrm>
            <a:off x="684213" y="4301067"/>
            <a:ext cx="8534400" cy="16848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0" name="Google Shape;100;p14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4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4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4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/>
          <p:nvPr>
            <p:ph type="title"/>
          </p:nvPr>
        </p:nvSpPr>
        <p:spPr>
          <a:xfrm>
            <a:off x="684212" y="3429000"/>
            <a:ext cx="8534400" cy="169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5"/>
          <p:cNvSpPr txBox="1"/>
          <p:nvPr>
            <p:ph idx="1" type="body"/>
          </p:nvPr>
        </p:nvSpPr>
        <p:spPr>
          <a:xfrm>
            <a:off x="684211" y="5132981"/>
            <a:ext cx="8535990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8" name="Google Shape;108;p15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5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5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/>
          <p:nvPr>
            <p:ph type="title"/>
          </p:nvPr>
        </p:nvSpPr>
        <p:spPr>
          <a:xfrm>
            <a:off x="1141413" y="685800"/>
            <a:ext cx="91440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6"/>
          <p:cNvSpPr txBox="1"/>
          <p:nvPr>
            <p:ph idx="1" type="body"/>
          </p:nvPr>
        </p:nvSpPr>
        <p:spPr>
          <a:xfrm>
            <a:off x="684212" y="3928534"/>
            <a:ext cx="8534401" cy="10498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  <a:defRPr b="0" sz="2400" cap="none">
                <a:solidFill>
                  <a:schemeClr val="lt1"/>
                </a:solidFill>
              </a:defRPr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14" name="Google Shape;114;p16"/>
          <p:cNvSpPr txBox="1"/>
          <p:nvPr>
            <p:ph idx="2" type="body"/>
          </p:nvPr>
        </p:nvSpPr>
        <p:spPr>
          <a:xfrm>
            <a:off x="684211" y="4978400"/>
            <a:ext cx="8534401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5" name="Google Shape;115;p16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6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16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6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7"/>
          <p:cNvSpPr txBox="1"/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7"/>
          <p:cNvSpPr txBox="1"/>
          <p:nvPr>
            <p:ph idx="1" type="body"/>
          </p:nvPr>
        </p:nvSpPr>
        <p:spPr>
          <a:xfrm>
            <a:off x="684212" y="3928534"/>
            <a:ext cx="8534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  <a:defRPr b="0" sz="2400" cap="none">
                <a:solidFill>
                  <a:schemeClr val="lt1"/>
                </a:solidFill>
              </a:defRPr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23" name="Google Shape;123;p17"/>
          <p:cNvSpPr txBox="1"/>
          <p:nvPr>
            <p:ph idx="2" type="body"/>
          </p:nvPr>
        </p:nvSpPr>
        <p:spPr>
          <a:xfrm>
            <a:off x="684211" y="4766732"/>
            <a:ext cx="8534401" cy="12276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4" name="Google Shape;124;p17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7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8"/>
          <p:cNvSpPr txBox="1"/>
          <p:nvPr>
            <p:ph idx="1" type="body"/>
          </p:nvPr>
        </p:nvSpPr>
        <p:spPr>
          <a:xfrm rot="5400000">
            <a:off x="3143778" y="-1773766"/>
            <a:ext cx="3615267" cy="85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30" name="Google Shape;130;p18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18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18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/>
          <p:nvPr>
            <p:ph type="title"/>
          </p:nvPr>
        </p:nvSpPr>
        <p:spPr>
          <a:xfrm rot="5400000">
            <a:off x="7427912" y="1943100"/>
            <a:ext cx="45720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9"/>
          <p:cNvSpPr txBox="1"/>
          <p:nvPr>
            <p:ph idx="1" type="body"/>
          </p:nvPr>
        </p:nvSpPr>
        <p:spPr>
          <a:xfrm rot="5400000">
            <a:off x="1943100" y="-571500"/>
            <a:ext cx="5308600" cy="78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36" name="Google Shape;136;p19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19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19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" type="subTitle"/>
          </p:nvPr>
        </p:nvSpPr>
        <p:spPr>
          <a:xfrm>
            <a:off x="684212" y="3843867"/>
            <a:ext cx="6400800" cy="19473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1680"/>
              <a:buNone/>
              <a:defRPr sz="2100">
                <a:solidFill>
                  <a:srgbClr val="0F486F"/>
                </a:solidFill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4" name="Google Shape;34;p4"/>
          <p:cNvCxnSpPr/>
          <p:nvPr/>
        </p:nvCxnSpPr>
        <p:spPr>
          <a:xfrm flipH="1">
            <a:off x="8228012" y="8467"/>
            <a:ext cx="3810000" cy="381000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5" name="Google Shape;35;p4"/>
          <p:cNvCxnSpPr/>
          <p:nvPr/>
        </p:nvCxnSpPr>
        <p:spPr>
          <a:xfrm flipH="1">
            <a:off x="6108170" y="91545"/>
            <a:ext cx="6080655" cy="6080655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6" name="Google Shape;36;p4"/>
          <p:cNvCxnSpPr/>
          <p:nvPr/>
        </p:nvCxnSpPr>
        <p:spPr>
          <a:xfrm flipH="1">
            <a:off x="7235825" y="228600"/>
            <a:ext cx="4953000" cy="495300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7" name="Google Shape;37;p4"/>
          <p:cNvCxnSpPr/>
          <p:nvPr/>
        </p:nvCxnSpPr>
        <p:spPr>
          <a:xfrm flipH="1">
            <a:off x="7335837" y="32278"/>
            <a:ext cx="4852989" cy="4852989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8" name="Google Shape;38;p4"/>
          <p:cNvCxnSpPr/>
          <p:nvPr/>
        </p:nvCxnSpPr>
        <p:spPr>
          <a:xfrm flipH="1">
            <a:off x="7845426" y="609601"/>
            <a:ext cx="4343399" cy="4343399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/>
          <p:nvPr>
            <p:ph type="title"/>
          </p:nvPr>
        </p:nvSpPr>
        <p:spPr>
          <a:xfrm>
            <a:off x="684211" y="2006600"/>
            <a:ext cx="8534401" cy="228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 sz="36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" type="body"/>
          </p:nvPr>
        </p:nvSpPr>
        <p:spPr>
          <a:xfrm>
            <a:off x="684213" y="4495800"/>
            <a:ext cx="8534400" cy="14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6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684211" y="685800"/>
            <a:ext cx="4937655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2" type="body"/>
          </p:nvPr>
        </p:nvSpPr>
        <p:spPr>
          <a:xfrm>
            <a:off x="5808133" y="685801"/>
            <a:ext cx="4934479" cy="36152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" type="body"/>
          </p:nvPr>
        </p:nvSpPr>
        <p:spPr>
          <a:xfrm>
            <a:off x="972080" y="685800"/>
            <a:ext cx="4649787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  <a:defRPr b="0"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1" name="Google Shape;61;p8"/>
          <p:cNvSpPr txBox="1"/>
          <p:nvPr>
            <p:ph idx="2" type="body"/>
          </p:nvPr>
        </p:nvSpPr>
        <p:spPr>
          <a:xfrm>
            <a:off x="684211" y="1270529"/>
            <a:ext cx="4937655" cy="303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3" type="body"/>
          </p:nvPr>
        </p:nvSpPr>
        <p:spPr>
          <a:xfrm>
            <a:off x="6079066" y="685800"/>
            <a:ext cx="4665134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  <a:defRPr b="0"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3" name="Google Shape;63;p8"/>
          <p:cNvSpPr txBox="1"/>
          <p:nvPr>
            <p:ph idx="4" type="body"/>
          </p:nvPr>
        </p:nvSpPr>
        <p:spPr>
          <a:xfrm>
            <a:off x="5806545" y="1262062"/>
            <a:ext cx="4929188" cy="303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9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/>
          <p:nvPr>
            <p:ph type="title"/>
          </p:nvPr>
        </p:nvSpPr>
        <p:spPr>
          <a:xfrm>
            <a:off x="4722812" y="1447800"/>
            <a:ext cx="6019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  <a:defRPr b="0" sz="2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/>
          <p:nvPr>
            <p:ph idx="2" type="pic"/>
          </p:nvPr>
        </p:nvSpPr>
        <p:spPr>
          <a:xfrm>
            <a:off x="989012" y="914400"/>
            <a:ext cx="3280974" cy="4572000"/>
          </a:xfrm>
          <a:prstGeom prst="snip2DiagRect">
            <a:avLst>
              <a:gd fmla="val 10815" name="adj1"/>
              <a:gd fmla="val 0" name="adj2"/>
            </a:avLst>
          </a:prstGeom>
          <a:noFill/>
          <a:ln cap="flat" cmpd="sng" w="15875">
            <a:solidFill>
              <a:schemeClr val="lt1">
                <a:alpha val="40000"/>
              </a:schemeClr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11"/>
          <p:cNvSpPr txBox="1"/>
          <p:nvPr>
            <p:ph idx="1" type="body"/>
          </p:nvPr>
        </p:nvSpPr>
        <p:spPr>
          <a:xfrm>
            <a:off x="4722812" y="2777066"/>
            <a:ext cx="6021388" cy="2048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0" name="Google Shape;80;p11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1" name="Google Shape;11;p2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2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" name="Google Shape;13;p2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5" name="Google Shape;15;p2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02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  <a:defRPr b="0" i="0" sz="20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004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  <a:defRPr b="0" i="0" sz="18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0988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99719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9972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9972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99720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99720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99720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/>
          <p:nvPr/>
        </p:nvSpPr>
        <p:spPr>
          <a:xfrm>
            <a:off x="0" y="0"/>
            <a:ext cx="12191998" cy="731520"/>
          </a:xfrm>
          <a:prstGeom prst="rect">
            <a:avLst/>
          </a:prstGeom>
          <a:gradFill>
            <a:gsLst>
              <a:gs pos="0">
                <a:srgbClr val="0F243E"/>
              </a:gs>
              <a:gs pos="63000">
                <a:srgbClr val="538CD5"/>
              </a:gs>
              <a:gs pos="100000">
                <a:srgbClr val="B7CCE4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"/>
          <p:cNvSpPr/>
          <p:nvPr/>
        </p:nvSpPr>
        <p:spPr>
          <a:xfrm>
            <a:off x="1" y="711094"/>
            <a:ext cx="12191999" cy="369332"/>
          </a:xfrm>
          <a:prstGeom prst="rect">
            <a:avLst/>
          </a:prstGeom>
          <a:gradFill>
            <a:gsLst>
              <a:gs pos="0">
                <a:srgbClr val="000000"/>
              </a:gs>
              <a:gs pos="70000">
                <a:srgbClr val="BFCFEC"/>
              </a:gs>
              <a:gs pos="100000">
                <a:srgbClr val="E0E8F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45" name="Google Shape;145;p1"/>
          <p:cNvGraphicFramePr/>
          <p:nvPr/>
        </p:nvGraphicFramePr>
        <p:xfrm>
          <a:off x="18303" y="110263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{B0F91A67-4D08-4A24-9374-77D2EA93858E}</a:tableStyleId>
              </a:tblPr>
              <a:tblGrid>
                <a:gridCol w="2566275"/>
                <a:gridCol w="1101000"/>
                <a:gridCol w="1464900"/>
                <a:gridCol w="1502550"/>
                <a:gridCol w="1372500"/>
                <a:gridCol w="1481300"/>
                <a:gridCol w="1333425"/>
                <a:gridCol w="1333425"/>
              </a:tblGrid>
              <a:tr h="1176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/>
                        <a:t>Forecast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/>
                        <a:t> Location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>
                          <a:solidFill>
                            <a:schemeClr val="lt1"/>
                          </a:solidFill>
                        </a:rPr>
                        <a:t>6am Stage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/>
                        <a:t>Forecast Low Stage 2024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/>
                        <a:t>2023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cap="none" strike="noStrike"/>
                        <a:t>2022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cap="none" strike="noStrike"/>
                        <a:t>2012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cap="none" strike="noStrike"/>
                        <a:t>1988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cap="none" strike="noStrike"/>
                        <a:t>Record Low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entury Gothic"/>
                        <a:buNone/>
                      </a:pPr>
                      <a:r>
                        <a:rPr lang="en-US" sz="1200" u="none" cap="none" strike="noStrike"/>
                        <a:t>(year)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574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Cairo, IL</a:t>
                      </a:r>
                      <a:endParaRPr b="1" sz="2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/>
                        <a:t>8.7</a:t>
                      </a:r>
                      <a:r>
                        <a:rPr b="1" lang="en-US" sz="1800" u="none" cap="none" strike="noStrike"/>
                        <a:t>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0000"/>
                          </a:solidFill>
                        </a:rPr>
                        <a:t>6.4</a:t>
                      </a:r>
                      <a:r>
                        <a:rPr b="1" lang="en-US" sz="1800" u="none" cap="none" strike="noStrike"/>
                        <a:t> ft</a:t>
                      </a:r>
                      <a:endParaRPr b="1" sz="16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/>
                        <a:t>4.5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4.8</a:t>
                      </a:r>
                      <a:r>
                        <a:rPr b="1" lang="en-US" sz="1800" u="none" cap="none" strike="noStrik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lang="en-US" sz="1800" u="none" cap="none" strike="noStrike"/>
                        <a:t>ft</a:t>
                      </a:r>
                      <a:endParaRPr b="1" sz="2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7.2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4.9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4.5 ft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2023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574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Memphis, TN</a:t>
                      </a:r>
                      <a:endParaRPr b="1" sz="2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</a:t>
                      </a:r>
                      <a:r>
                        <a:rPr b="1" lang="en-US" sz="1800"/>
                        <a:t>6.6</a:t>
                      </a:r>
                      <a:r>
                        <a:rPr b="1" lang="en-US" sz="1800" u="none" cap="none" strike="noStrike"/>
                        <a:t>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b="1" lang="en-US" sz="1800" u="none" cap="none" strike="noStrike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b="1" lang="en-US" sz="1800">
                          <a:solidFill>
                            <a:srgbClr val="FF0000"/>
                          </a:solidFill>
                        </a:rPr>
                        <a:t>10.6</a:t>
                      </a:r>
                      <a:r>
                        <a:rPr b="1" lang="en-US" sz="1800" u="none" cap="none" strike="noStrike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b="1" lang="en-US" sz="1800" u="none" cap="none" strike="noStrike"/>
                        <a:t>ft</a:t>
                      </a:r>
                      <a:endParaRPr b="1" sz="16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Pts val="1600"/>
                        <a:buFont typeface="Century Gothic"/>
                        <a:buNone/>
                      </a:pPr>
                      <a:r>
                        <a:rPr b="1" lang="en-US" sz="1600" u="none" cap="none" strike="noStrike"/>
                        <a:t>-12.0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-10.8 ft 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-9.8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-10.7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-12.0 ft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2023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574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Arkansas City, AR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 </a:t>
                      </a:r>
                      <a:r>
                        <a:rPr b="1" lang="en-US" sz="1800"/>
                        <a:t>1.6</a:t>
                      </a:r>
                      <a:r>
                        <a:rPr b="1" lang="en-US" sz="1800" u="none" cap="none" strike="noStrike"/>
                        <a:t>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b="1" lang="en-US" sz="1800">
                          <a:solidFill>
                            <a:srgbClr val="FF0000"/>
                          </a:solidFill>
                        </a:rPr>
                        <a:t>-3.4</a:t>
                      </a:r>
                      <a:r>
                        <a:rPr b="1" lang="en-US" sz="1800" u="none" cap="none" strike="noStrike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b="1" lang="en-US" sz="1800" u="none" cap="none" strike="noStrike"/>
                        <a:t>ft</a:t>
                      </a:r>
                      <a:endParaRPr b="1" sz="16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b="1" lang="en-US" sz="1600" u="none" cap="none" strike="noStrike"/>
                        <a:t>-4.5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-3.5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-3.2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-5.0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-5.1 ft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1936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574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Greenville, MS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1</a:t>
                      </a:r>
                      <a:r>
                        <a:rPr b="1" lang="en-US" sz="1800"/>
                        <a:t>1</a:t>
                      </a:r>
                      <a:r>
                        <a:rPr b="1" lang="en-US" sz="1800" u="none" cap="none" strike="noStrike"/>
                        <a:t>.</a:t>
                      </a:r>
                      <a:r>
                        <a:rPr b="1" lang="en-US" sz="1800"/>
                        <a:t>6</a:t>
                      </a:r>
                      <a:r>
                        <a:rPr b="1" lang="en-US" sz="1800" u="none" cap="none" strike="noStrike"/>
                        <a:t>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b="1" lang="en-US" sz="1800">
                          <a:solidFill>
                            <a:srgbClr val="FF0000"/>
                          </a:solidFill>
                        </a:rPr>
                        <a:t>6.5</a:t>
                      </a:r>
                      <a:r>
                        <a:rPr b="1" lang="en-US" sz="1800" u="none" cap="none" strike="noStrike"/>
                        <a:t> ft</a:t>
                      </a:r>
                      <a:endParaRPr b="1" sz="16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b="1" lang="en-US" sz="1600" u="none" cap="none" strike="noStrike"/>
                        <a:t>4.5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5.3 ft</a:t>
                      </a:r>
                      <a:endParaRPr b="1" sz="2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6.9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7.3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4.1 ft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1940</a:t>
                      </a:r>
                      <a:endParaRPr b="1" sz="1800" u="none" cap="none" strike="noStrike"/>
                    </a:p>
                  </a:txBody>
                  <a:tcPr marT="45725" marB="45725" marR="91450" marL="91450" anchor="ctr"/>
                </a:tc>
              </a:tr>
              <a:tr h="574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Vicksburg, MS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/>
                        <a:t>8.6</a:t>
                      </a:r>
                      <a:r>
                        <a:rPr b="1" lang="en-US" sz="1800" u="none" cap="none" strike="noStrike"/>
                        <a:t>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b="1" lang="en-US" sz="1800">
                          <a:solidFill>
                            <a:srgbClr val="FF0000"/>
                          </a:solidFill>
                        </a:rPr>
                        <a:t>1.7</a:t>
                      </a:r>
                      <a:r>
                        <a:rPr b="1" lang="en-US" sz="1800" u="none" cap="none" strike="noStrike"/>
                        <a:t> ft</a:t>
                      </a:r>
                      <a:endParaRPr b="1" sz="16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b="1" lang="en-US" sz="1600" u="none" cap="none" strike="noStrike"/>
                        <a:t>-1.5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-0.4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-1.1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-1.6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-7.0 ft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1940</a:t>
                      </a:r>
                      <a:endParaRPr b="1" sz="1800" u="none" cap="none" strike="noStrike"/>
                    </a:p>
                  </a:txBody>
                  <a:tcPr marT="45725" marB="45725" marR="91450" marL="91450" anchor="ctr"/>
                </a:tc>
              </a:tr>
              <a:tr h="574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Red River Landing, LA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2</a:t>
                      </a:r>
                      <a:r>
                        <a:rPr b="1" lang="en-US" sz="1800"/>
                        <a:t>1</a:t>
                      </a:r>
                      <a:r>
                        <a:rPr b="1" lang="en-US" sz="1800" u="none" cap="none" strike="noStrike"/>
                        <a:t>.1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b="1" lang="en-US" sz="1800" u="none" cap="none" strike="noStrike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b="1" lang="en-US" sz="180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b="1" lang="en-US" sz="1800" u="none" cap="none" strike="noStrike">
                          <a:solidFill>
                            <a:srgbClr val="FF0000"/>
                          </a:solidFill>
                        </a:rPr>
                        <a:t>.</a:t>
                      </a:r>
                      <a:r>
                        <a:rPr b="1" lang="en-US" sz="180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b="1" lang="en-US" sz="1800" u="none" cap="none" strike="noStrike"/>
                        <a:t> ft</a:t>
                      </a:r>
                      <a:endParaRPr b="1" sz="16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b="1" lang="en-US" sz="1600" u="none" cap="none" strike="noStrike"/>
                        <a:t>12.0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13.8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13.0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10.0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2.9 ft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1895</a:t>
                      </a:r>
                      <a:endParaRPr b="1" sz="1800" u="none" cap="none" strike="noStrike"/>
                    </a:p>
                  </a:txBody>
                  <a:tcPr marT="45725" marB="45725" marR="91450" marL="91450" anchor="ctr"/>
                </a:tc>
              </a:tr>
              <a:tr h="574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Baton Rouge, LA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b="1" lang="en-US" sz="1800"/>
                        <a:t>7.9</a:t>
                      </a:r>
                      <a:r>
                        <a:rPr b="1" lang="en-US" sz="1800" u="none" cap="none" strike="noStrike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b="1" lang="en-US" sz="1800" u="none" cap="none" strike="noStrike"/>
                        <a:t>ft </a:t>
                      </a:r>
                      <a:endParaRPr b="1" sz="1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b="1" lang="en-US" sz="1800" u="none" cap="none" strike="noStrike">
                          <a:solidFill>
                            <a:srgbClr val="FF0000"/>
                          </a:solidFill>
                        </a:rPr>
                        <a:t>3.</a:t>
                      </a:r>
                      <a:r>
                        <a:rPr b="1" lang="en-US" sz="180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b="1" lang="en-US" sz="1800" u="none" cap="none" strike="noStrike"/>
                        <a:t> ft</a:t>
                      </a:r>
                      <a:endParaRPr b="1" sz="16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b="1" lang="en-US" sz="1600" u="none" cap="none" strike="noStrike"/>
                        <a:t>4.4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4.1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3.4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1.8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-0.1 ft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1894</a:t>
                      </a:r>
                      <a:endParaRPr b="1" sz="1800" u="none" cap="none" strike="noStrike"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46" name="Google Shape;146;p1"/>
          <p:cNvSpPr txBox="1"/>
          <p:nvPr/>
        </p:nvSpPr>
        <p:spPr>
          <a:xfrm>
            <a:off x="88065" y="58732"/>
            <a:ext cx="12103933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Historical Low Water Events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"/>
          <p:cNvSpPr txBox="1"/>
          <p:nvPr/>
        </p:nvSpPr>
        <p:spPr>
          <a:xfrm>
            <a:off x="804020" y="702202"/>
            <a:ext cx="47933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800"/>
              <a:buFont typeface="Arial Narrow"/>
              <a:buNone/>
            </a:pPr>
            <a:r>
              <a:rPr b="1" i="1" lang="en-US" sz="1800" u="none" cap="none" strike="noStrike">
                <a:solidFill>
                  <a:srgbClr val="F2F2F2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Lower Mississippi River Forecast Center</a:t>
            </a:r>
            <a:endParaRPr b="0" i="1" sz="1800" u="none" cap="none" strike="noStrik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</a:pPr>
            <a:r>
              <a:t/>
            </a:r>
            <a:endParaRPr b="1" i="1" sz="1800" u="none" cap="none" strike="noStrike">
              <a:solidFill>
                <a:srgbClr val="F2F2F2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148" name="Google Shape;14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065" y="64752"/>
            <a:ext cx="914899" cy="905556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"/>
          <p:cNvSpPr txBox="1"/>
          <p:nvPr>
            <p:ph type="title"/>
          </p:nvPr>
        </p:nvSpPr>
        <p:spPr>
          <a:xfrm>
            <a:off x="8950727" y="6640419"/>
            <a:ext cx="3222951" cy="2616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cap="none">
                <a:latin typeface="Arial"/>
                <a:ea typeface="Arial"/>
                <a:cs typeface="Arial"/>
                <a:sym typeface="Arial"/>
              </a:rPr>
              <a:t>Data provided by U.S. Army Corps of Engineers</a:t>
            </a:r>
            <a:endParaRPr b="0" i="0" sz="11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"/>
          <p:cNvSpPr txBox="1"/>
          <p:nvPr/>
        </p:nvSpPr>
        <p:spPr>
          <a:xfrm>
            <a:off x="6594682" y="721780"/>
            <a:ext cx="5509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46194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Current stage and forecast data as of October </a:t>
            </a:r>
            <a:r>
              <a:rPr lang="en-US" sz="1600">
                <a:solidFill>
                  <a:srgbClr val="146194"/>
                </a:solidFill>
              </a:rPr>
              <a:t>15</a:t>
            </a:r>
            <a:r>
              <a:rPr b="0" baseline="30000" i="0" lang="en-US" sz="1600" u="none" cap="none" strike="noStrike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b="0" i="0" lang="en-US" sz="1600" u="none" cap="none" strike="noStrike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 2024</a:t>
            </a:r>
            <a:r>
              <a:rPr b="0" i="0" lang="en-US" sz="16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1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88065" y="6437841"/>
            <a:ext cx="34228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6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1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"/>
          <p:cNvSpPr txBox="1"/>
          <p:nvPr/>
        </p:nvSpPr>
        <p:spPr>
          <a:xfrm>
            <a:off x="88065" y="6622527"/>
            <a:ext cx="11128575" cy="3077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Numbers in </a:t>
            </a:r>
            <a:r>
              <a:rPr b="0" i="0" lang="en-US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Red</a:t>
            </a:r>
            <a:r>
              <a:rPr b="0" i="0" lang="en-US" sz="1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are the lowest forecast stage based on the 28 day forecast.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ice">
  <a:themeElements>
    <a:clrScheme name="Slice">
      <a:dk1>
        <a:srgbClr val="000000"/>
      </a:dk1>
      <a:lt1>
        <a:srgbClr val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2019-02-26T19:21:25Z</dcterms:created>
  <dc:creator>Suzanne Van Cooten</dc:creator>
</cp:coreProperties>
</file>