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7010400" cy="9236075"/>
  <p:embeddedFontLst>
    <p:embeddedFont>
      <p:font typeface="Arial Narrow"/>
      <p:regular r:id="rId7"/>
      <p:bold r:id="rId8"/>
      <p:italic r:id="rId9"/>
      <p:boldItalic r:id="rId10"/>
    </p:embeddedFon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jEl4rF2hxp3Q3iZJthDhIGk4Kh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0F91A67-4D08-4A24-9374-77D2EA93858E}">
  <a:tblStyle styleId="{B0F91A67-4D08-4A24-9374-77D2EA93858E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7EA"/>
          </a:solidFill>
        </a:fill>
      </a:tcStyle>
    </a:wholeTbl>
    <a:band1H>
      <a:tcTxStyle b="off" i="off"/>
      <a:tcStyle>
        <a:fill>
          <a:solidFill>
            <a:srgbClr val="CACCD1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ACCD1"/>
          </a:solidFill>
        </a:fill>
      </a:tcStyle>
    </a:band1V>
    <a:band2V>
      <a:tcTxStyle b="off" i="off"/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font" Target="fonts/ArialNarrow-boldItalic.fntdata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ArialNarrow-italic.fntdata"/><Relationship Id="rId15" Type="http://customschemas.google.com/relationships/presentationmetadata" Target="metadata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Narrow-regular.fntdata"/><Relationship Id="rId8" Type="http://schemas.openxmlformats.org/officeDocument/2006/relationships/font" Target="fonts/ArialNarr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9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33425" y="1154113"/>
            <a:ext cx="5543550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733425" y="1154113"/>
            <a:ext cx="5543550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2" type="body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/>
          <p:nvPr>
            <p:ph idx="2" type="pic"/>
          </p:nvPr>
        </p:nvSpPr>
        <p:spPr>
          <a:xfrm>
            <a:off x="685800" y="533400"/>
            <a:ext cx="10818812" cy="31242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2"/>
          <p:cNvSpPr txBox="1"/>
          <p:nvPr>
            <p:ph idx="1" type="body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1" type="body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3" name="Google Shape;93;p1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2" type="body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0" name="Google Shape;100;p1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8" name="Google Shape;108;p1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4" name="Google Shape;114;p16"/>
          <p:cNvSpPr txBox="1"/>
          <p:nvPr>
            <p:ph idx="2" type="body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5" name="Google Shape;115;p1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23" name="Google Shape;123;p17"/>
          <p:cNvSpPr txBox="1"/>
          <p:nvPr>
            <p:ph idx="2" type="body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4" name="Google Shape;124;p1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8"/>
          <p:cNvSpPr txBox="1"/>
          <p:nvPr>
            <p:ph idx="1" type="body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0" name="Google Shape;130;p1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6" name="Google Shape;136;p1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subTitle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4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4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" name="Google Shape;36;p4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" name="Google Shape;37;p4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" name="Google Shape;38;p4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sz="36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b="0"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/>
          <p:nvPr>
            <p:ph idx="2" type="pic"/>
          </p:nvPr>
        </p:nvSpPr>
        <p:spPr>
          <a:xfrm>
            <a:off x="989012" y="914400"/>
            <a:ext cx="3280974" cy="45720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Google Shape;11;p2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2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" name="Google Shape;13;p2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" name="Google Shape;15;p2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0F243E"/>
              </a:gs>
              <a:gs pos="63000">
                <a:srgbClr val="538CD5"/>
              </a:gs>
              <a:gs pos="100000">
                <a:srgbClr val="B7CCE4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rgbClr val="BFCFEC"/>
              </a:gs>
              <a:gs pos="100000">
                <a:srgbClr val="E0E8F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r>
              <a:t/>
            </a:r>
            <a:endParaRPr b="0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5" name="Google Shape;145;p1"/>
          <p:cNvGraphicFramePr/>
          <p:nvPr/>
        </p:nvGraphicFramePr>
        <p:xfrm>
          <a:off x="18303" y="110263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{B0F91A67-4D08-4A24-9374-77D2EA93858E}</a:tableStyleId>
              </a:tblPr>
              <a:tblGrid>
                <a:gridCol w="2566275"/>
                <a:gridCol w="1101000"/>
                <a:gridCol w="1464900"/>
                <a:gridCol w="1502550"/>
                <a:gridCol w="1372500"/>
                <a:gridCol w="1481300"/>
                <a:gridCol w="1333425"/>
                <a:gridCol w="1333425"/>
              </a:tblGrid>
              <a:tr h="1176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Forecast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 Location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>
                          <a:solidFill>
                            <a:schemeClr val="lt1"/>
                          </a:solidFill>
                        </a:rPr>
                        <a:t>6am Stage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Forecast Low Stage 2024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2023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cap="none" strike="noStrike"/>
                        <a:t>2022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cap="none" strike="noStrike"/>
                        <a:t>2012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cap="none" strike="noStrike"/>
                        <a:t>1988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cap="none" strike="noStrike"/>
                        <a:t>Record Low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 u="none" cap="none" strike="noStrike"/>
                        <a:t>(year)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Cairo, IL</a:t>
                      </a:r>
                      <a:endParaRPr b="1" sz="2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/>
                        <a:t>8.7</a:t>
                      </a:r>
                      <a:r>
                        <a:rPr b="1" lang="en-US" sz="1800" u="none" cap="none" strike="noStrike"/>
                        <a:t>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6.4</a:t>
                      </a:r>
                      <a:r>
                        <a:rPr b="1" lang="en-US" sz="1800" u="none" cap="none" strike="noStrike"/>
                        <a:t> 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/>
                        <a:t>4.5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4.8</a:t>
                      </a:r>
                      <a:r>
                        <a:rPr b="1" lang="en-US" sz="1800" u="none" cap="none" strike="noStrik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1" lang="en-US" sz="1800" u="none" cap="none" strike="noStrike"/>
                        <a:t>ft</a:t>
                      </a:r>
                      <a:endParaRPr b="1" sz="2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7.2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4.9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4.5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2023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Memphis, TN</a:t>
                      </a:r>
                      <a:endParaRPr b="1" sz="2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</a:t>
                      </a:r>
                      <a:r>
                        <a:rPr b="1" lang="en-US" sz="1800"/>
                        <a:t>6.6</a:t>
                      </a:r>
                      <a:r>
                        <a:rPr b="1" lang="en-US" sz="1800" u="none" cap="none" strike="noStrike"/>
                        <a:t>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10.6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b="1" lang="en-US" sz="1800" u="none" cap="none" strike="noStrike"/>
                        <a:t>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600"/>
                        <a:buFont typeface="Century Gothic"/>
                        <a:buNone/>
                      </a:pPr>
                      <a:r>
                        <a:rPr b="1" lang="en-US" sz="1600" u="none" cap="none" strike="noStrike"/>
                        <a:t>-12.0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-10.8 ft 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-9.8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-10.7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-12.0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2023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Arkansas City, AR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 </a:t>
                      </a:r>
                      <a:r>
                        <a:rPr b="1" lang="en-US" sz="1800"/>
                        <a:t>1.6</a:t>
                      </a:r>
                      <a:r>
                        <a:rPr b="1" lang="en-US" sz="1800" u="none" cap="none" strike="noStrike"/>
                        <a:t>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-3.4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b="1" lang="en-US" sz="1800" u="none" cap="none" strike="noStrike"/>
                        <a:t>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b="1" lang="en-US" sz="1600" u="none" cap="none" strike="noStrike"/>
                        <a:t>-4.5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-3.5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-3.2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-5.0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-5.1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1936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Greenville, MS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1</a:t>
                      </a:r>
                      <a:r>
                        <a:rPr b="1" lang="en-US" sz="1800"/>
                        <a:t>1</a:t>
                      </a:r>
                      <a:r>
                        <a:rPr b="1" lang="en-US" sz="1800" u="none" cap="none" strike="noStrike"/>
                        <a:t>.</a:t>
                      </a:r>
                      <a:r>
                        <a:rPr b="1" lang="en-US" sz="1800"/>
                        <a:t>6</a:t>
                      </a:r>
                      <a:r>
                        <a:rPr b="1" lang="en-US" sz="1800" u="none" cap="none" strike="noStrike"/>
                        <a:t>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6.5</a:t>
                      </a:r>
                      <a:r>
                        <a:rPr b="1" lang="en-US" sz="1800" u="none" cap="none" strike="noStrike"/>
                        <a:t> 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b="1" lang="en-US" sz="1600" u="none" cap="none" strike="noStrike"/>
                        <a:t>4.5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5.3 ft</a:t>
                      </a:r>
                      <a:endParaRPr b="1" sz="2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6.9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7.3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4.1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1940</a:t>
                      </a:r>
                      <a:endParaRPr b="1" sz="18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Vicksburg, MS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/>
                        <a:t>8.6</a:t>
                      </a:r>
                      <a:r>
                        <a:rPr b="1" lang="en-US" sz="1800" u="none" cap="none" strike="noStrike"/>
                        <a:t>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1.7</a:t>
                      </a:r>
                      <a:r>
                        <a:rPr b="1" lang="en-US" sz="1800" u="none" cap="none" strike="noStrike"/>
                        <a:t> 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b="1" lang="en-US" sz="1600" u="none" cap="none" strike="noStrike"/>
                        <a:t>-1.5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-0.4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-1.1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-1.6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-7.0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1940</a:t>
                      </a:r>
                      <a:endParaRPr b="1" sz="18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Red River Landing, LA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2</a:t>
                      </a:r>
                      <a:r>
                        <a:rPr b="1" lang="en-US" sz="1800"/>
                        <a:t>1</a:t>
                      </a:r>
                      <a:r>
                        <a:rPr b="1" lang="en-US" sz="1800" u="none" cap="none" strike="noStrike"/>
                        <a:t>.1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b="1" lang="en-US" sz="1800" u="none" cap="none" strike="noStrike"/>
                        <a:t> 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b="1" lang="en-US" sz="1600" u="none" cap="none" strike="noStrike"/>
                        <a:t>12.0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13.8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13.0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10.0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2.9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1895</a:t>
                      </a:r>
                      <a:endParaRPr b="1" sz="1800" u="none" cap="none" strike="noStrike"/>
                    </a:p>
                  </a:txBody>
                  <a:tcPr marT="45725" marB="45725" marR="91450" marL="91450" anchor="ctr"/>
                </a:tc>
              </a:tr>
              <a:tr h="57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Baton Rouge, LA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800"/>
                        <a:t>7.9</a:t>
                      </a:r>
                      <a:r>
                        <a:rPr b="1" lang="en-US" sz="18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800" u="none" cap="none" strike="noStrike"/>
                        <a:t>ft </a:t>
                      </a:r>
                      <a:endParaRPr b="1" sz="1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</a:rPr>
                        <a:t>3.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b="1" lang="en-US" sz="1800" u="none" cap="none" strike="noStrike"/>
                        <a:t> ft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b="1" lang="en-US" sz="1600" u="none" cap="none" strike="noStrike"/>
                        <a:t>4.4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4.1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3.4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1.8 ft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-0.1 ft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1894</a:t>
                      </a:r>
                      <a:endParaRPr b="1" sz="1800" u="none" cap="none" strike="noStrike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46" name="Google Shape;146;p1"/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Historical Low Water Events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 Narrow"/>
              <a:buNone/>
            </a:pPr>
            <a:r>
              <a:rPr b="1" i="1" lang="en-US" sz="1800" u="none" cap="none" strike="noStrike">
                <a:solidFill>
                  <a:srgbClr val="F2F2F2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Lower Mississippi River Forecast Center</a:t>
            </a:r>
            <a:endParaRPr b="0" i="1" sz="18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t/>
            </a:r>
            <a:endParaRPr b="1" i="1" sz="1800" u="none" cap="none" strike="noStrike">
              <a:solidFill>
                <a:srgbClr val="F2F2F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065" y="64752"/>
            <a:ext cx="914899" cy="905556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/>
          <p:nvPr>
            <p:ph type="title"/>
          </p:nvPr>
        </p:nvSpPr>
        <p:spPr>
          <a:xfrm>
            <a:off x="8950727" y="6640419"/>
            <a:ext cx="3222951" cy="2616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cap="none">
                <a:latin typeface="Arial"/>
                <a:ea typeface="Arial"/>
                <a:cs typeface="Arial"/>
                <a:sym typeface="Arial"/>
              </a:rPr>
              <a:t>Data provided by U.S. Army Corps of Engineers</a:t>
            </a:r>
            <a:endParaRPr b="0" i="0" sz="11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6594682" y="721780"/>
            <a:ext cx="5509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6194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Current stage and forecast data as of October </a:t>
            </a:r>
            <a:r>
              <a:rPr lang="en-US" sz="1600">
                <a:solidFill>
                  <a:srgbClr val="146194"/>
                </a:solidFill>
              </a:rPr>
              <a:t>15</a:t>
            </a:r>
            <a:r>
              <a:rPr b="0" baseline="30000" i="0" lang="en-US" sz="1600" u="none" cap="none" strike="noStrike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1600" u="none" cap="none" strike="noStrike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 2024</a:t>
            </a:r>
            <a:r>
              <a:rPr b="0" i="0" lang="en-US" sz="1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1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1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88065" y="6622527"/>
            <a:ext cx="11128575" cy="3077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Numbers in </a:t>
            </a: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r>
              <a:rPr b="0" i="0" lang="en-US" sz="14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are the lowest forecast stage based on the 28 day forecast.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2019-02-26T19:21:25Z</dcterms:created>
  <dc:creator>Suzanne Van Cooten</dc:creator>
</cp:coreProperties>
</file>