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2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D32FE-BA6C-4181-A5B4-668C359619D3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AE09E1-B36B-45D3-971F-D422C298D6E5}"/>
              </a:ext>
            </a:extLst>
          </p:cNvPr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1F497D">
                  <a:lumMod val="50000"/>
                </a:srgbClr>
              </a:gs>
              <a:gs pos="63000">
                <a:srgbClr val="1F497D">
                  <a:lumMod val="60000"/>
                  <a:lumOff val="40000"/>
                </a:srgbClr>
              </a:gs>
              <a:gs pos="100000">
                <a:srgbClr val="4F81BD">
                  <a:lumMod val="40000"/>
                  <a:lumOff val="6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17DBD-9FD2-41CC-95DA-DD0831649016}"/>
              </a:ext>
            </a:extLst>
          </p:cNvPr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7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00125"/>
              </p:ext>
            </p:extLst>
          </p:nvPr>
        </p:nvGraphicFramePr>
        <p:xfrm>
          <a:off x="36606" y="1100940"/>
          <a:ext cx="12038832" cy="527314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82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7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7836">
                  <a:extLst>
                    <a:ext uri="{9D8B030D-6E8A-4147-A177-3AD203B41FA5}">
                      <a16:colId xmlns:a16="http://schemas.microsoft.com/office/drawing/2014/main" val="2715999077"/>
                    </a:ext>
                  </a:extLst>
                </a:gridCol>
                <a:gridCol w="1361467">
                  <a:extLst>
                    <a:ext uri="{9D8B030D-6E8A-4147-A177-3AD203B41FA5}">
                      <a16:colId xmlns:a16="http://schemas.microsoft.com/office/drawing/2014/main" val="4002841157"/>
                    </a:ext>
                  </a:extLst>
                </a:gridCol>
                <a:gridCol w="14693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3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227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</a:t>
                      </a:r>
                    </a:p>
                    <a:p>
                      <a:pPr algn="ctr"/>
                      <a:r>
                        <a:rPr lang="en-US" sz="2400" dirty="0"/>
                        <a:t>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7am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 Low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Lowest for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2000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Cairo, IL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4.8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4.5</a:t>
                      </a:r>
                      <a:r>
                        <a:rPr lang="en-US" sz="1600" b="1" dirty="0"/>
                        <a:t>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4.8</a:t>
                      </a:r>
                      <a:r>
                        <a:rPr lang="en-US" sz="1800" b="1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4.9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Memphis, TN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</a:rPr>
                        <a:t>-11.3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-11.0 </a:t>
                      </a:r>
                      <a:r>
                        <a:rPr lang="en-US" sz="1600" b="1" dirty="0"/>
                        <a:t>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-10.8 ft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-10.7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Arkansas City, 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 -2.6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-3.3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-3.1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-2.9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Greenville,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6.6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5.9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6.0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5.3 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Vicksburg,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1.6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0.2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0.2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-1.6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lvl="0" algn="ctr"/>
                      <a:r>
                        <a:rPr lang="en-US" b="1" dirty="0"/>
                        <a:t>Red River Landing,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15.5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12.7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13.3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Baton Rouge,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4.6 </a:t>
                      </a:r>
                      <a:r>
                        <a:rPr lang="en-US" sz="1800" b="1" dirty="0"/>
                        <a:t>ft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3.3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1.8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5E6381-8D19-4BF1-BC4D-912E6957256A}"/>
              </a:ext>
            </a:extLst>
          </p:cNvPr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Low Water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D4C9-A458-4216-8692-568F745FE57D}"/>
              </a:ext>
            </a:extLst>
          </p:cNvPr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       Lower Mississippi River Forecast Center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54F08F-7869-4D0D-9DFC-3A278BC08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" y="64752"/>
            <a:ext cx="914899" cy="905556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FCFD8BAF-DAA7-46A6-B0A4-FC97EF146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cap="none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provided by U.S. Army Corps of Engineers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itle 21">
            <a:extLst>
              <a:ext uri="{FF2B5EF4-FFF2-40B4-BE49-F238E27FC236}">
                <a16:creationId xmlns:a16="http://schemas.microsoft.com/office/drawing/2014/main" id="{0B9BD4AC-C048-4876-9AE2-8DCAAAE587F4}"/>
              </a:ext>
            </a:extLst>
          </p:cNvPr>
          <p:cNvSpPr txBox="1">
            <a:spLocks/>
          </p:cNvSpPr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stage and forecast data as of 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October 10</a:t>
            </a:r>
            <a:r>
              <a:rPr lang="en-US" sz="1600" cap="none" baseline="3000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itle 21">
            <a:extLst>
              <a:ext uri="{FF2B5EF4-FFF2-40B4-BE49-F238E27FC236}">
                <a16:creationId xmlns:a16="http://schemas.microsoft.com/office/drawing/2014/main" id="{53CF704F-EEEA-40CB-80D0-9B85A089BC70}"/>
              </a:ext>
            </a:extLst>
          </p:cNvPr>
          <p:cNvSpPr txBox="1">
            <a:spLocks/>
          </p:cNvSpPr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9615BE30-DBB5-4708-BE2D-12439F0BE73E}"/>
              </a:ext>
            </a:extLst>
          </p:cNvPr>
          <p:cNvSpPr txBox="1">
            <a:spLocks/>
          </p:cNvSpPr>
          <p:nvPr/>
        </p:nvSpPr>
        <p:spPr>
          <a:xfrm>
            <a:off x="258550" y="6305513"/>
            <a:ext cx="7951799" cy="553998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in </a:t>
            </a:r>
            <a:r>
              <a:rPr lang="en-US" sz="1400" cap="none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potential records and numbers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the lowest forecast stage based on the 28 day forecast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45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22113</TotalTime>
  <Words>210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638</cp:revision>
  <cp:lastPrinted>2022-11-15T17:29:22Z</cp:lastPrinted>
  <dcterms:created xsi:type="dcterms:W3CDTF">2019-02-26T19:21:25Z</dcterms:created>
  <dcterms:modified xsi:type="dcterms:W3CDTF">2023-10-10T17:11:35Z</dcterms:modified>
</cp:coreProperties>
</file>