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310" r:id="rId2"/>
  </p:sldIdLst>
  <p:sldSz cx="12192000" cy="6858000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84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5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9" y="0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362ED7F-654D-4EC9-985E-136557EAE3F0}" type="datetimeFigureOut">
              <a:rPr lang="en-US" smtClean="0"/>
              <a:t>12/27/2023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3425" y="1154113"/>
            <a:ext cx="5543550" cy="31178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45001"/>
            <a:ext cx="5607050" cy="36369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9" y="8772525"/>
            <a:ext cx="3038475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109328-657D-40FA-87E9-9AA633775F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887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7479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4261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5234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722172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1720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55725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921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11899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482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8230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5648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245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45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9202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48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D32FE-BA6C-4181-A5B4-668C359619D3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1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3DD32FE-BA6C-4181-A5B4-668C359619D3}" type="datetimeFigureOut">
              <a:rPr lang="en-US" smtClean="0"/>
              <a:pPr/>
              <a:t>12/27/2023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9F9B7ED-D55D-4C60-9F61-91B0AA8263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48164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70AE09E1-B36B-45D3-971F-D422C298D6E5}"/>
              </a:ext>
            </a:extLst>
          </p:cNvPr>
          <p:cNvSpPr/>
          <p:nvPr/>
        </p:nvSpPr>
        <p:spPr>
          <a:xfrm>
            <a:off x="0" y="0"/>
            <a:ext cx="12191998" cy="731520"/>
          </a:xfrm>
          <a:prstGeom prst="rect">
            <a:avLst/>
          </a:prstGeom>
          <a:gradFill>
            <a:gsLst>
              <a:gs pos="0">
                <a:srgbClr val="1F497D">
                  <a:lumMod val="50000"/>
                </a:srgbClr>
              </a:gs>
              <a:gs pos="63000">
                <a:srgbClr val="1F497D">
                  <a:lumMod val="60000"/>
                  <a:lumOff val="40000"/>
                </a:srgbClr>
              </a:gs>
              <a:gs pos="100000">
                <a:srgbClr val="4F81BD">
                  <a:lumMod val="40000"/>
                  <a:lumOff val="60000"/>
                </a:srgbClr>
              </a:gs>
            </a:gsLst>
            <a:lin ang="0" scaled="0"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A417DBD-9FD2-41CC-95DA-DD0831649016}"/>
              </a:ext>
            </a:extLst>
          </p:cNvPr>
          <p:cNvSpPr/>
          <p:nvPr/>
        </p:nvSpPr>
        <p:spPr>
          <a:xfrm>
            <a:off x="1" y="711094"/>
            <a:ext cx="12191999" cy="369332"/>
          </a:xfrm>
          <a:prstGeom prst="rect">
            <a:avLst/>
          </a:prstGeom>
          <a:gradFill flip="none" rotWithShape="1">
            <a:gsLst>
              <a:gs pos="0">
                <a:sysClr val="windowText" lastClr="000000"/>
              </a:gs>
              <a:gs pos="70000">
                <a:srgbClr val="4F81BD">
                  <a:tint val="44500"/>
                  <a:satMod val="160000"/>
                </a:srgbClr>
              </a:gs>
              <a:gs pos="100000">
                <a:srgbClr val="4F81BD">
                  <a:tint val="23500"/>
                  <a:satMod val="160000"/>
                  <a:alpha val="0"/>
                </a:srgbClr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8499234"/>
              </p:ext>
            </p:extLst>
          </p:nvPr>
        </p:nvGraphicFramePr>
        <p:xfrm>
          <a:off x="18303" y="1102636"/>
          <a:ext cx="12155392" cy="5207126"/>
        </p:xfrm>
        <a:graphic>
          <a:graphicData uri="http://schemas.openxmlformats.org/drawingml/2006/table">
            <a:tbl>
              <a:tblPr firstRow="1" bandRow="1">
                <a:effectLst/>
                <a:tableStyleId>{5C22544A-7EE6-4342-B048-85BDC9FD1C3A}</a:tableStyleId>
              </a:tblPr>
              <a:tblGrid>
                <a:gridCol w="25662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010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649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02560">
                  <a:extLst>
                    <a:ext uri="{9D8B030D-6E8A-4147-A177-3AD203B41FA5}">
                      <a16:colId xmlns:a16="http://schemas.microsoft.com/office/drawing/2014/main" val="2715999077"/>
                    </a:ext>
                  </a:extLst>
                </a:gridCol>
                <a:gridCol w="1372494">
                  <a:extLst>
                    <a:ext uri="{9D8B030D-6E8A-4147-A177-3AD203B41FA5}">
                      <a16:colId xmlns:a16="http://schemas.microsoft.com/office/drawing/2014/main" val="4002841157"/>
                    </a:ext>
                  </a:extLst>
                </a:gridCol>
                <a:gridCol w="148129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33422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333422">
                  <a:extLst>
                    <a:ext uri="{9D8B030D-6E8A-4147-A177-3AD203B41FA5}">
                      <a16:colId xmlns:a16="http://schemas.microsoft.com/office/drawing/2014/main" val="2118034671"/>
                    </a:ext>
                  </a:extLst>
                </a:gridCol>
              </a:tblGrid>
              <a:tr h="1176059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Forecast</a:t>
                      </a:r>
                    </a:p>
                    <a:p>
                      <a:pPr algn="ctr"/>
                      <a:r>
                        <a:rPr lang="en-US" sz="2400" dirty="0"/>
                        <a:t> Location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>
                          <a:solidFill>
                            <a:schemeClr val="tx1"/>
                          </a:solidFill>
                        </a:rPr>
                        <a:t>6am Stage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Forecast Low Stage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Lowest for 2023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2022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2012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1988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/>
                        <a:t>Record Low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/>
                        <a:t>(year)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Cairo, IL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9.2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8.5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solidFill>
                            <a:srgbClr val="00B0F0"/>
                          </a:solidFill>
                        </a:rPr>
                        <a:t>4.5</a:t>
                      </a:r>
                      <a:r>
                        <a:rPr lang="en-US" sz="1600" b="1" dirty="0"/>
                        <a:t>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4.8</a:t>
                      </a:r>
                      <a:r>
                        <a:rPr lang="en-US" sz="1800" b="1" cap="none" dirty="0">
                          <a:ln>
                            <a:noFill/>
                          </a:ln>
                          <a:solidFill>
                            <a:srgbClr val="FFFF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800" b="1" dirty="0"/>
                        <a:t>ft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4.5 ft</a:t>
                      </a:r>
                    </a:p>
                    <a:p>
                      <a:pPr algn="ctr"/>
                      <a:r>
                        <a:rPr lang="en-US" sz="1200" b="1" dirty="0"/>
                        <a:t>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Memphis, TN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-9.1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-8.4 </a:t>
                      </a:r>
                      <a:r>
                        <a:rPr lang="en-US" sz="1800" b="1" dirty="0"/>
                        <a:t>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rgbClr val="00B0F0"/>
                          </a:solidFill>
                        </a:rPr>
                        <a:t>-12.0 </a:t>
                      </a:r>
                      <a:r>
                        <a:rPr lang="en-US" sz="1600" b="1" dirty="0"/>
                        <a:t>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-10.8 ft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-9.8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-10.7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-12.0 ft</a:t>
                      </a:r>
                    </a:p>
                    <a:p>
                      <a:pPr algn="ctr"/>
                      <a:r>
                        <a:rPr lang="en-US" sz="1200" b="1" dirty="0"/>
                        <a:t>2023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Arkansas City, AR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 -0.4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-0.4 </a:t>
                      </a:r>
                      <a:r>
                        <a:rPr lang="en-US" sz="1800" b="1" dirty="0"/>
                        <a:t>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-4.5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-3.5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-3.2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-5.0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-5.1 ft</a:t>
                      </a:r>
                    </a:p>
                    <a:p>
                      <a:pPr algn="ctr"/>
                      <a:r>
                        <a:rPr lang="en-US" sz="1200" b="1" dirty="0"/>
                        <a:t>1936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Greenville, 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8.8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9.2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4.5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5.3 ft</a:t>
                      </a:r>
                      <a:endParaRPr lang="en-US" sz="28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6.9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7.3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4.1 ft</a:t>
                      </a:r>
                    </a:p>
                    <a:p>
                      <a:pPr algn="ctr"/>
                      <a:r>
                        <a:rPr lang="en-US" sz="1200" b="1" dirty="0"/>
                        <a:t>1940</a:t>
                      </a: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Vicksburg, MS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2.3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2.6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-1.5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-0.4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-1.6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-7.0 ft</a:t>
                      </a:r>
                    </a:p>
                    <a:p>
                      <a:pPr algn="ctr"/>
                      <a:r>
                        <a:rPr lang="en-US" sz="1200" b="1" dirty="0"/>
                        <a:t>1940</a:t>
                      </a: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lvl="0" algn="ctr"/>
                      <a:r>
                        <a:rPr lang="en-US" b="1" dirty="0"/>
                        <a:t>Red River Landing, 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16.5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15.6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12.0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13.0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10.0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2.9 ft</a:t>
                      </a:r>
                    </a:p>
                    <a:p>
                      <a:pPr algn="ctr"/>
                      <a:r>
                        <a:rPr lang="en-US" sz="1200" b="1" dirty="0"/>
                        <a:t>1895</a:t>
                      </a: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74058">
                <a:tc>
                  <a:txBody>
                    <a:bodyPr/>
                    <a:lstStyle/>
                    <a:p>
                      <a:pPr algn="ctr"/>
                      <a:r>
                        <a:rPr lang="en-US" b="1" dirty="0"/>
                        <a:t>Baton Rouge, LA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>
                          <a:solidFill>
                            <a:schemeClr val="bg1"/>
                          </a:solidFill>
                        </a:rPr>
                        <a:t> 6.2 </a:t>
                      </a:r>
                      <a:r>
                        <a:rPr lang="en-US" sz="1800" b="1" dirty="0"/>
                        <a:t>ft 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>
                          <a:solidFill>
                            <a:srgbClr val="FF0000"/>
                          </a:solidFill>
                        </a:rPr>
                        <a:t>5.2</a:t>
                      </a:r>
                      <a:r>
                        <a:rPr lang="en-US" sz="1800" b="1" dirty="0"/>
                        <a:t> ft</a:t>
                      </a:r>
                      <a:endParaRPr lang="en-US" sz="16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/>
                        <a:t>4.4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4.1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3.4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1.8 ft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-0.1 ft</a:t>
                      </a:r>
                    </a:p>
                    <a:p>
                      <a:pPr algn="ctr"/>
                      <a:r>
                        <a:rPr lang="en-US" sz="1200" b="1" dirty="0"/>
                        <a:t>1894</a:t>
                      </a:r>
                      <a:endParaRPr lang="en-US" sz="18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25E6381-8D19-4BF1-BC4D-912E6957256A}"/>
              </a:ext>
            </a:extLst>
          </p:cNvPr>
          <p:cNvSpPr txBox="1"/>
          <p:nvPr/>
        </p:nvSpPr>
        <p:spPr>
          <a:xfrm>
            <a:off x="88065" y="58732"/>
            <a:ext cx="121039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Historical Low Water Events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FC2D4C9-A458-4216-8692-568F745FE57D}"/>
              </a:ext>
            </a:extLst>
          </p:cNvPr>
          <p:cNvSpPr txBox="1"/>
          <p:nvPr/>
        </p:nvSpPr>
        <p:spPr>
          <a:xfrm>
            <a:off x="804020" y="702202"/>
            <a:ext cx="47933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1" u="none" strike="noStrike" kern="1200" cap="none" spc="0" normalizeH="0" baseline="0" noProof="0" dirty="0">
                <a:ln>
                  <a:noFill/>
                </a:ln>
                <a:solidFill>
                  <a:prstClr val="white">
                    <a:lumMod val="95000"/>
                  </a:prst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 Narrow" panose="020B0606020202030204" pitchFamily="34" charset="0"/>
                <a:ea typeface="+mn-ea"/>
                <a:cs typeface="Arial" panose="020B0604020202020204" pitchFamily="34" charset="0"/>
              </a:rPr>
              <a:t>                  Lower Mississippi River Forecast Center</a:t>
            </a:r>
            <a:endParaRPr kumimoji="0" lang="en-US" sz="18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1" u="none" strike="noStrike" kern="1200" cap="none" spc="0" normalizeH="0" baseline="0" noProof="0" dirty="0">
              <a:ln>
                <a:noFill/>
              </a:ln>
              <a:solidFill>
                <a:prstClr val="white">
                  <a:lumMod val="95000"/>
                </a:prst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 Narrow" panose="020B060602020203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5554F08F-7869-4D0D-9DFC-3A278BC081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65" y="64752"/>
            <a:ext cx="914899" cy="905556"/>
          </a:xfrm>
          <a:prstGeom prst="rect">
            <a:avLst/>
          </a:prstGeom>
        </p:spPr>
      </p:pic>
      <p:sp>
        <p:nvSpPr>
          <p:cNvPr id="22" name="Title 21">
            <a:extLst>
              <a:ext uri="{FF2B5EF4-FFF2-40B4-BE49-F238E27FC236}">
                <a16:creationId xmlns:a16="http://schemas.microsoft.com/office/drawing/2014/main" id="{FCFD8BAF-DAA7-46A6-B0A4-FC97EF14603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029434" y="6450602"/>
            <a:ext cx="322295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cap="none" dirty="0">
                <a:ln>
                  <a:noFill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Data provided by U.S. Army Corps of Engineers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itle 21">
            <a:extLst>
              <a:ext uri="{FF2B5EF4-FFF2-40B4-BE49-F238E27FC236}">
                <a16:creationId xmlns:a16="http://schemas.microsoft.com/office/drawing/2014/main" id="{0B9BD4AC-C048-4876-9AE2-8DCAAAE587F4}"/>
              </a:ext>
            </a:extLst>
          </p:cNvPr>
          <p:cNvSpPr txBox="1">
            <a:spLocks/>
          </p:cNvSpPr>
          <p:nvPr/>
        </p:nvSpPr>
        <p:spPr>
          <a:xfrm>
            <a:off x="6594682" y="721740"/>
            <a:ext cx="5509253" cy="338554"/>
          </a:xfrm>
          <a:prstGeom prst="rect">
            <a:avLst/>
          </a:prstGeom>
          <a:noFill/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Current stage and forecast data as of </a:t>
            </a:r>
            <a:r>
              <a:rPr lang="en-US" sz="1600" cap="none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Dec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ember 27</a:t>
            </a:r>
            <a:r>
              <a:rPr lang="en-US" sz="1600" cap="none" baseline="30000" dirty="0" err="1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600" cap="none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1461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2023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4" name="Title 21">
            <a:extLst>
              <a:ext uri="{FF2B5EF4-FFF2-40B4-BE49-F238E27FC236}">
                <a16:creationId xmlns:a16="http://schemas.microsoft.com/office/drawing/2014/main" id="{53CF704F-EEEA-40CB-80D0-9B85A089BC70}"/>
              </a:ext>
            </a:extLst>
          </p:cNvPr>
          <p:cNvSpPr txBox="1">
            <a:spLocks/>
          </p:cNvSpPr>
          <p:nvPr/>
        </p:nvSpPr>
        <p:spPr>
          <a:xfrm>
            <a:off x="88065" y="6437841"/>
            <a:ext cx="3422887" cy="338554"/>
          </a:xfrm>
          <a:prstGeom prst="rect">
            <a:avLst/>
          </a:prstGeom>
          <a:noFill/>
          <a:ln w="12700">
            <a:noFill/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  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11" name="Title 21">
            <a:extLst>
              <a:ext uri="{FF2B5EF4-FFF2-40B4-BE49-F238E27FC236}">
                <a16:creationId xmlns:a16="http://schemas.microsoft.com/office/drawing/2014/main" id="{9615BE30-DBB5-4708-BE2D-12439F0BE73E}"/>
              </a:ext>
            </a:extLst>
          </p:cNvPr>
          <p:cNvSpPr txBox="1">
            <a:spLocks/>
          </p:cNvSpPr>
          <p:nvPr/>
        </p:nvSpPr>
        <p:spPr>
          <a:xfrm>
            <a:off x="88065" y="6360897"/>
            <a:ext cx="7951799" cy="523220"/>
          </a:xfrm>
          <a:prstGeom prst="rect">
            <a:avLst/>
          </a:prstGeom>
          <a:noFill/>
          <a:ln w="12700">
            <a:noFill/>
          </a:ln>
          <a:effectLst/>
        </p:spPr>
        <p:txBody>
          <a:bodyPr vert="horz" wrap="square" lIns="91440" tIns="45720" rIns="91440" bIns="45720" rtlCol="0" anchor="b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400" b="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Numbers in </a:t>
            </a:r>
            <a:r>
              <a:rPr lang="en-US" sz="1400" cap="none" dirty="0">
                <a:ln>
                  <a:noFill/>
                </a:ln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Blue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are preliminary records and numbers in 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Red</a:t>
            </a:r>
            <a:r>
              <a:rPr kumimoji="0" 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are the lowest forecast stage based on the 28 day forecast.  </a:t>
            </a:r>
          </a:p>
        </p:txBody>
      </p:sp>
    </p:spTree>
    <p:extLst>
      <p:ext uri="{BB962C8B-B14F-4D97-AF65-F5344CB8AC3E}">
        <p14:creationId xmlns:p14="http://schemas.microsoft.com/office/powerpoint/2010/main" val="2425845785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29196</TotalTime>
  <Words>225</Words>
  <Application>Microsoft Office PowerPoint</Application>
  <PresentationFormat>Widescreen</PresentationFormat>
  <Paragraphs>79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Century Gothic</vt:lpstr>
      <vt:lpstr>Wingdings 3</vt:lpstr>
      <vt:lpstr>Slice</vt:lpstr>
      <vt:lpstr>Data provided by U.S. Army Corps of Engineers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Suzanne Van Cooten</dc:creator>
  <cp:lastModifiedBy>Jeffrey Graschel</cp:lastModifiedBy>
  <cp:revision>684</cp:revision>
  <cp:lastPrinted>2022-11-15T17:29:22Z</cp:lastPrinted>
  <dcterms:created xsi:type="dcterms:W3CDTF">2019-02-26T19:21:25Z</dcterms:created>
  <dcterms:modified xsi:type="dcterms:W3CDTF">2023-12-27T19:01:27Z</dcterms:modified>
</cp:coreProperties>
</file>