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10400" cy="9236075"/>
  <p:embeddedFontLst>
    <p:embeddedFont>
      <p:font typeface="Arial Narrow" panose="020B0606020202030204" pitchFamily="34" charset="0"/>
      <p:regular r:id="rId4"/>
      <p:bold r:id="rId5"/>
      <p:italic r:id="rId6"/>
      <p:boldItalic r:id="rId7"/>
    </p:embeddedFont>
    <p:embeddedFont>
      <p:font typeface="Calibri" panose="020F0502020204030204" pitchFamily="34" charset="0"/>
      <p:regular r:id="rId8"/>
      <p:bold r:id="rId9"/>
      <p:italic r:id="rId10"/>
      <p:boldItalic r:id="rId11"/>
    </p:embeddedFont>
    <p:embeddedFont>
      <p:font typeface="Century Gothic" panose="020B050202020202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j+6MvP/3R6x/BWgDeyVrK1rp2w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6D4B08-1CFA-42D3-9A36-052519D18FCB}">
  <a:tblStyle styleId="{696D4B08-1CFA-42D3-9A36-052519D18FCB}" styleName="Table_0">
    <a:wholeTbl>
      <a:tcTxStyle b="off" i="off">
        <a:font>
          <a:latin typeface="Century Gothic"/>
          <a:ea typeface="Century Gothic"/>
          <a:cs typeface="Century Gothic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7EA"/>
          </a:solidFill>
        </a:fill>
      </a:tcStyle>
    </a:wholeTbl>
    <a:band1H>
      <a:tcTxStyle b="off" i="off"/>
      <a:tcStyle>
        <a:tcBdr/>
        <a:fill>
          <a:solidFill>
            <a:srgbClr val="CACCD1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ACCD1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1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10" Type="http://schemas.openxmlformats.org/officeDocument/2006/relationships/font" Target="fonts/font7.fntdata"/><Relationship Id="rId19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339" y="0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33425" y="1154113"/>
            <a:ext cx="5543550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8772525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339" y="8772525"/>
            <a:ext cx="3038475" cy="46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>
            <a:spLocks noGrp="1"/>
          </p:cNvSpPr>
          <p:nvPr>
            <p:ph type="body" idx="1"/>
          </p:nvPr>
        </p:nvSpPr>
        <p:spPr>
          <a:xfrm>
            <a:off x="701675" y="4445001"/>
            <a:ext cx="5607050" cy="3636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1" name="Google Shape;1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  <a:defRPr sz="24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5943601" cy="53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2"/>
          </p:nvPr>
        </p:nvSpPr>
        <p:spPr>
          <a:xfrm>
            <a:off x="7085012" y="2209799"/>
            <a:ext cx="3657600" cy="2091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80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anoramic Picture with Caption">
  <p:cSld name="Panoramic Picture with Caption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>
            <a:spLocks noGrp="1"/>
          </p:cNvSpPr>
          <p:nvPr>
            <p:ph type="pic" idx="2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noFill/>
          <a:ln w="15875" cap="flat" cmpd="sng">
            <a:solidFill>
              <a:schemeClr val="lt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2"/>
          <p:cNvSpPr txBox="1">
            <a:spLocks noGrp="1"/>
          </p:cNvSpPr>
          <p:nvPr>
            <p:ph type="body" idx="1"/>
          </p:nvPr>
        </p:nvSpPr>
        <p:spPr>
          <a:xfrm>
            <a:off x="914402" y="3843867"/>
            <a:ext cx="830421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80"/>
              <a:buFont typeface="Century Gothic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2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 txBox="1"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13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3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1446212" y="3429000"/>
            <a:ext cx="853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99" name="Google Shape;99;p14"/>
          <p:cNvSpPr txBox="1">
            <a:spLocks noGrp="1"/>
          </p:cNvSpPr>
          <p:nvPr>
            <p:ph type="body" idx="2"/>
          </p:nvPr>
        </p:nvSpPr>
        <p:spPr>
          <a:xfrm>
            <a:off x="684213" y="4301067"/>
            <a:ext cx="8534400" cy="168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4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4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14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15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5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5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 txBox="1"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6"/>
          <p:cNvSpPr txBox="1">
            <a:spLocks noGrp="1"/>
          </p:cNvSpPr>
          <p:nvPr>
            <p:ph type="body" idx="1"/>
          </p:nvPr>
        </p:nvSpPr>
        <p:spPr>
          <a:xfrm>
            <a:off x="684212" y="3928534"/>
            <a:ext cx="8534401" cy="1049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92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14" name="Google Shape;114;p16"/>
          <p:cNvSpPr txBox="1">
            <a:spLocks noGrp="1"/>
          </p:cNvSpPr>
          <p:nvPr>
            <p:ph type="body" idx="2"/>
          </p:nvPr>
        </p:nvSpPr>
        <p:spPr>
          <a:xfrm>
            <a:off x="684211" y="4978400"/>
            <a:ext cx="8534401" cy="10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16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6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6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16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6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7"/>
          <p:cNvSpPr txBox="1"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7"/>
          <p:cNvSpPr txBox="1">
            <a:spLocks noGrp="1"/>
          </p:cNvSpPr>
          <p:nvPr>
            <p:ph type="body" idx="1"/>
          </p:nvPr>
        </p:nvSpPr>
        <p:spPr>
          <a:xfrm>
            <a:off x="684212" y="3928534"/>
            <a:ext cx="8534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92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23" name="Google Shape;123;p17"/>
          <p:cNvSpPr txBox="1">
            <a:spLocks noGrp="1"/>
          </p:cNvSpPr>
          <p:nvPr>
            <p:ph type="body" idx="2"/>
          </p:nvPr>
        </p:nvSpPr>
        <p:spPr>
          <a:xfrm>
            <a:off x="684211" y="4766732"/>
            <a:ext cx="8534401" cy="1227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17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7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7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8"/>
          <p:cNvSpPr txBox="1">
            <a:spLocks noGrp="1"/>
          </p:cNvSpPr>
          <p:nvPr>
            <p:ph type="body" idx="1"/>
          </p:nvPr>
        </p:nvSpPr>
        <p:spPr>
          <a:xfrm rot="5400000">
            <a:off x="3143778" y="-1773766"/>
            <a:ext cx="3615267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30" name="Google Shape;130;p18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8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8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>
            <a:spLocks noGrp="1"/>
          </p:cNvSpPr>
          <p:nvPr>
            <p:ph type="title"/>
          </p:nvPr>
        </p:nvSpPr>
        <p:spPr>
          <a:xfrm rot="5400000">
            <a:off x="7427912" y="1943100"/>
            <a:ext cx="45720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9"/>
          <p:cNvSpPr txBox="1">
            <a:spLocks noGrp="1"/>
          </p:cNvSpPr>
          <p:nvPr>
            <p:ph type="body" idx="1"/>
          </p:nvPr>
        </p:nvSpPr>
        <p:spPr>
          <a:xfrm rot="5400000">
            <a:off x="1943100" y="-571500"/>
            <a:ext cx="5308600" cy="78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36" name="Google Shape;136;p19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9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9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entury Gothic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1680"/>
              <a:buNone/>
              <a:defRPr sz="2100">
                <a:solidFill>
                  <a:srgbClr val="0F486F"/>
                </a:solidFill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4" name="Google Shape;34;p4"/>
          <p:cNvCxnSpPr/>
          <p:nvPr/>
        </p:nvCxnSpPr>
        <p:spPr>
          <a:xfrm flipH="1">
            <a:off x="8228012" y="8467"/>
            <a:ext cx="3810000" cy="38100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" name="Google Shape;35;p4"/>
          <p:cNvCxnSpPr/>
          <p:nvPr/>
        </p:nvCxnSpPr>
        <p:spPr>
          <a:xfrm flipH="1">
            <a:off x="6108170" y="91545"/>
            <a:ext cx="6080655" cy="6080655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p4"/>
          <p:cNvCxnSpPr/>
          <p:nvPr/>
        </p:nvCxnSpPr>
        <p:spPr>
          <a:xfrm flipH="1">
            <a:off x="7235825" y="228600"/>
            <a:ext cx="4953000" cy="4953000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" name="Google Shape;37;p4"/>
          <p:cNvCxnSpPr/>
          <p:nvPr/>
        </p:nvCxnSpPr>
        <p:spPr>
          <a:xfrm flipH="1">
            <a:off x="7335837" y="32278"/>
            <a:ext cx="4852989" cy="4852989"/>
          </a:xfrm>
          <a:prstGeom prst="straightConnector1">
            <a:avLst/>
          </a:prstGeom>
          <a:noFill/>
          <a:ln w="317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8" name="Google Shape;38;p4"/>
          <p:cNvCxnSpPr/>
          <p:nvPr/>
        </p:nvCxnSpPr>
        <p:spPr>
          <a:xfrm flipH="1">
            <a:off x="7845426" y="609601"/>
            <a:ext cx="4343399" cy="4343399"/>
          </a:xfrm>
          <a:prstGeom prst="straightConnector1">
            <a:avLst/>
          </a:prstGeom>
          <a:noFill/>
          <a:ln w="317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sz="36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684211" y="685800"/>
            <a:ext cx="4937655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2"/>
          </p:nvPr>
        </p:nvSpPr>
        <p:spPr>
          <a:xfrm>
            <a:off x="5808133" y="685801"/>
            <a:ext cx="4934479" cy="361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  <a:defRPr sz="28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body" idx="2"/>
          </p:nvPr>
        </p:nvSpPr>
        <p:spPr>
          <a:xfrm>
            <a:off x="684211" y="1270529"/>
            <a:ext cx="4937655" cy="3030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body" idx="3"/>
          </p:nvPr>
        </p:nvSpPr>
        <p:spPr>
          <a:xfrm>
            <a:off x="6079066" y="685800"/>
            <a:ext cx="4665134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  <a:defRPr sz="28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body" idx="4"/>
          </p:nvPr>
        </p:nvSpPr>
        <p:spPr>
          <a:xfrm>
            <a:off x="5806545" y="1262062"/>
            <a:ext cx="4929188" cy="3030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9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  <a:defRPr sz="28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>
            <a:spLocks noGrp="1"/>
          </p:cNvSpPr>
          <p:nvPr>
            <p:ph type="pic" idx="2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noFill/>
          <a:ln w="15875" cap="flat" cmpd="sng">
            <a:solidFill>
              <a:schemeClr val="lt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p11"/>
          <p:cNvSpPr txBox="1">
            <a:spLocks noGrp="1"/>
          </p:cNvSpPr>
          <p:nvPr>
            <p:ph type="body" idx="1"/>
          </p:nvPr>
        </p:nvSpPr>
        <p:spPr>
          <a:xfrm>
            <a:off x="4722812" y="2777066"/>
            <a:ext cx="6021388" cy="2048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/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2D2EF"/>
            </a:gs>
            <a:gs pos="10000">
              <a:srgbClr val="62D2EF"/>
            </a:gs>
            <a:gs pos="100000">
              <a:srgbClr val="05578D"/>
            </a:gs>
          </a:gsLst>
          <a:lin ang="612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1" name="Google Shape;11;p2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2;p2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" name="Google Shape;13;p2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5;p2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  <a:defRPr sz="20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200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09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9971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9972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9972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9972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9972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9972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/>
          <p:nvPr/>
        </p:nvSpPr>
        <p:spPr>
          <a:xfrm>
            <a:off x="0" y="0"/>
            <a:ext cx="12191998" cy="731520"/>
          </a:xfrm>
          <a:prstGeom prst="rect">
            <a:avLst/>
          </a:prstGeom>
          <a:gradFill>
            <a:gsLst>
              <a:gs pos="0">
                <a:srgbClr val="0F243E"/>
              </a:gs>
              <a:gs pos="63000">
                <a:srgbClr val="538CD5"/>
              </a:gs>
              <a:gs pos="100000">
                <a:srgbClr val="B7CCE4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"/>
          <p:cNvSpPr/>
          <p:nvPr/>
        </p:nvSpPr>
        <p:spPr>
          <a:xfrm>
            <a:off x="1" y="711094"/>
            <a:ext cx="12191999" cy="369332"/>
          </a:xfrm>
          <a:prstGeom prst="rect">
            <a:avLst/>
          </a:prstGeom>
          <a:gradFill>
            <a:gsLst>
              <a:gs pos="0">
                <a:srgbClr val="000000"/>
              </a:gs>
              <a:gs pos="70000">
                <a:srgbClr val="BFCFEC"/>
              </a:gs>
              <a:gs pos="100000">
                <a:srgbClr val="E0E8F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entury Gothic"/>
              <a:buNone/>
            </a:pPr>
            <a:endParaRPr sz="2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45" name="Google Shape;145;p1"/>
          <p:cNvGraphicFramePr/>
          <p:nvPr>
            <p:extLst>
              <p:ext uri="{D42A27DB-BD31-4B8C-83A1-F6EECF244321}">
                <p14:modId xmlns:p14="http://schemas.microsoft.com/office/powerpoint/2010/main" val="2771501082"/>
              </p:ext>
            </p:extLst>
          </p:nvPr>
        </p:nvGraphicFramePr>
        <p:xfrm>
          <a:off x="18303" y="1102636"/>
          <a:ext cx="12155375" cy="5572840"/>
        </p:xfrm>
        <a:graphic>
          <a:graphicData uri="http://schemas.openxmlformats.org/drawingml/2006/table">
            <a:tbl>
              <a:tblPr firstRow="1" bandRow="1">
                <a:noFill/>
                <a:tableStyleId>{696D4B08-1CFA-42D3-9A36-052519D18FCB}</a:tableStyleId>
              </a:tblPr>
              <a:tblGrid>
                <a:gridCol w="2566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2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1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34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334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76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Forecast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 Location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>
                          <a:solidFill>
                            <a:schemeClr val="lt1"/>
                          </a:solidFill>
                        </a:rPr>
                        <a:t>6am Stage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Forecast Low Stage 2024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/>
                        <a:t>2023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/>
                        <a:t>2022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/>
                        <a:t>2012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/>
                        <a:t>1988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2400"/>
                        <a:buFont typeface="Century Gothic"/>
                        <a:buNone/>
                      </a:pPr>
                      <a:r>
                        <a:rPr lang="en-US" sz="2400" u="none" strike="noStrike" cap="none"/>
                        <a:t>Record Low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Century Gothic"/>
                        <a:buNone/>
                      </a:pPr>
                      <a:r>
                        <a:rPr lang="en-US" sz="1200" u="none" strike="noStrike" cap="none"/>
                        <a:t>(year)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Cairo, IL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/>
                        <a:t>28.5 ft</a:t>
                      </a:r>
                      <a:endParaRPr sz="1400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8.1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/>
                        <a:t>4.5 ft</a:t>
                      </a:r>
                      <a:endParaRPr sz="1400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4.8</a:t>
                      </a:r>
                      <a:r>
                        <a:rPr lang="en-US" sz="1800" b="1" u="none" strike="noStrike" cap="none">
                          <a:solidFill>
                            <a:srgbClr val="FFFF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800" b="1" u="none" strike="noStrike" cap="none"/>
                        <a:t>ft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7.2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4.9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4.5 ft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2023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Memphis, TN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/>
                        <a:t>13.2 ft</a:t>
                      </a:r>
                      <a:endParaRPr sz="1400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-5.9 </a:t>
                      </a:r>
                      <a:r>
                        <a:rPr lang="en-US" sz="1800" b="1" u="none" strike="noStrike" cap="none" dirty="0"/>
                        <a:t>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F0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 dirty="0"/>
                        <a:t>-12.0 ft</a:t>
                      </a:r>
                      <a:endParaRPr sz="1400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-10.8 ft 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-9.8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-10.7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-12.0 ft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2023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Arkansas City, AR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/>
                        <a:t> 13.7 ft</a:t>
                      </a:r>
                      <a:endParaRPr sz="1400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2.6 </a:t>
                      </a:r>
                      <a:r>
                        <a:rPr lang="en-US" sz="1800" b="1" u="none" strike="noStrike" cap="none" dirty="0"/>
                        <a:t>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-4.5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-3.5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-3.2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-5.0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-5.1 ft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1936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Greenville, MS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/>
                        <a:t>24.1 ft</a:t>
                      </a:r>
                      <a:endParaRPr sz="1400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14.0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4.5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5.3 ft</a:t>
                      </a:r>
                      <a:endParaRPr sz="2800" b="1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6.9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7.3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4.1 ft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1940</a:t>
                      </a:r>
                      <a:endParaRPr sz="1800" b="1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Vicksburg, MS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/>
                        <a:t>17.2 ft</a:t>
                      </a:r>
                      <a:endParaRPr sz="1400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8.7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-1.5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-0.4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-1.1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-1.6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-7.0 ft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1940</a:t>
                      </a:r>
                      <a:endParaRPr sz="1800" b="1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Red River Landing, LA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/>
                        <a:t>25.7 ft</a:t>
                      </a:r>
                      <a:endParaRPr sz="1400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20.5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12.0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13.8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13.0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10.0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2.9 ft</a:t>
                      </a:r>
                      <a:endParaRPr sz="14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/>
                        <a:t>1895</a:t>
                      </a:r>
                      <a:endParaRPr sz="1800" b="1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40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Baton Rouge, LA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chemeClr val="dk1"/>
                          </a:solidFill>
                        </a:rPr>
                        <a:t> 10.7 </a:t>
                      </a:r>
                      <a:r>
                        <a:rPr lang="en-US" sz="1800" b="1" u="none" strike="noStrike" cap="none" dirty="0"/>
                        <a:t>ft </a:t>
                      </a:r>
                      <a:endParaRPr sz="1800" b="1" u="none" strike="noStrike" cap="none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800"/>
                        <a:buFont typeface="Century Gothic"/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0000"/>
                          </a:solidFill>
                        </a:rPr>
                        <a:t>7.7</a:t>
                      </a:r>
                      <a:r>
                        <a:rPr lang="en-US" sz="1800" b="1" u="none" strike="noStrike" cap="none" dirty="0"/>
                        <a:t> ft</a:t>
                      </a:r>
                      <a:endParaRPr sz="1600" b="1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Century Gothic"/>
                        <a:buNone/>
                      </a:pPr>
                      <a:r>
                        <a:rPr lang="en-US" sz="1600" b="1" u="none" strike="noStrike" cap="none"/>
                        <a:t>4.4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4.1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3.4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1.8 ft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 u="none" strike="noStrike" cap="none" dirty="0"/>
                        <a:t>-0.1 ft</a:t>
                      </a: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1" u="none" strike="noStrike" cap="none" dirty="0"/>
                        <a:t>1894</a:t>
                      </a:r>
                      <a:endParaRPr sz="1800" b="1" u="none" strike="noStrike" cap="none"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6" name="Google Shape;146;p1"/>
          <p:cNvSpPr txBox="1"/>
          <p:nvPr/>
        </p:nvSpPr>
        <p:spPr>
          <a:xfrm>
            <a:off x="88065" y="58732"/>
            <a:ext cx="1210393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Historical Low Water Events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"/>
          <p:cNvSpPr txBox="1"/>
          <p:nvPr/>
        </p:nvSpPr>
        <p:spPr>
          <a:xfrm>
            <a:off x="804020" y="702202"/>
            <a:ext cx="47933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1800"/>
              <a:buFont typeface="Arial Narrow"/>
              <a:buNone/>
            </a:pPr>
            <a:r>
              <a:rPr lang="en-US" sz="1800" b="1" i="1" u="none" strike="noStrike" cap="none">
                <a:solidFill>
                  <a:srgbClr val="F2F2F2"/>
                </a:solidFill>
                <a:latin typeface="Arial Narrow"/>
                <a:ea typeface="Arial Narrow"/>
                <a:cs typeface="Arial Narrow"/>
                <a:sym typeface="Arial Narrow"/>
              </a:rPr>
              <a:t>                  Lower Mississippi River Forecast Center</a:t>
            </a:r>
            <a:endParaRPr sz="1800" b="0" i="1" u="none" strike="noStrike" cap="none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entury Gothic"/>
              <a:buNone/>
            </a:pPr>
            <a:endParaRPr sz="1800" b="1" i="1" u="none" strike="noStrike" cap="none">
              <a:solidFill>
                <a:srgbClr val="F2F2F2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148" name="Google Shape;14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065" y="64752"/>
            <a:ext cx="914899" cy="905556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"/>
          <p:cNvSpPr txBox="1">
            <a:spLocks noGrp="1"/>
          </p:cNvSpPr>
          <p:nvPr>
            <p:ph type="title"/>
          </p:nvPr>
        </p:nvSpPr>
        <p:spPr>
          <a:xfrm>
            <a:off x="8950727" y="6640419"/>
            <a:ext cx="3222951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cap="none">
                <a:latin typeface="Arial"/>
                <a:ea typeface="Arial"/>
                <a:cs typeface="Arial"/>
                <a:sym typeface="Arial"/>
              </a:rPr>
              <a:t>Data provided by U.S. Army Corps of Engineers</a:t>
            </a:r>
            <a:endParaRPr sz="11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"/>
          <p:cNvSpPr txBox="1"/>
          <p:nvPr/>
        </p:nvSpPr>
        <p:spPr>
          <a:xfrm>
            <a:off x="6594682" y="721966"/>
            <a:ext cx="550920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46194"/>
              </a:buClr>
              <a:buSzPts val="1600"/>
              <a:buFont typeface="Arial"/>
              <a:buNone/>
            </a:pPr>
            <a:r>
              <a:rPr lang="en-US" sz="1600" b="0" i="0" u="none" strike="noStrike" cap="none" dirty="0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Current stage and forecast data as of December </a:t>
            </a:r>
            <a:r>
              <a:rPr lang="en-US" sz="1600" dirty="0">
                <a:solidFill>
                  <a:srgbClr val="146194"/>
                </a:solidFill>
              </a:rPr>
              <a:t>23</a:t>
            </a:r>
            <a:r>
              <a:rPr lang="en-US" sz="1600" baseline="30000" dirty="0">
                <a:solidFill>
                  <a:srgbClr val="146194"/>
                </a:solidFill>
              </a:rPr>
              <a:t>rd</a:t>
            </a:r>
            <a:r>
              <a:rPr lang="en-US" sz="1600" b="0" i="0" u="none" strike="noStrike" cap="none" dirty="0">
                <a:solidFill>
                  <a:srgbClr val="146194"/>
                </a:solidFill>
                <a:latin typeface="Arial"/>
                <a:ea typeface="Arial"/>
                <a:cs typeface="Arial"/>
                <a:sym typeface="Arial"/>
              </a:rPr>
              <a:t> 2024</a:t>
            </a:r>
            <a:r>
              <a:rPr lang="en-US" sz="1600" b="0" i="0" u="none" strike="noStrike" cap="none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sz="1100" b="0" i="0" u="none" strike="noStrike" cap="none" dirty="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"/>
          <p:cNvSpPr txBox="1"/>
          <p:nvPr/>
        </p:nvSpPr>
        <p:spPr>
          <a:xfrm>
            <a:off x="88065" y="6437841"/>
            <a:ext cx="3422887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6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sz="1100" b="0" i="0" u="none" strike="noStrike" cap="non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"/>
          <p:cNvSpPr txBox="1"/>
          <p:nvPr/>
        </p:nvSpPr>
        <p:spPr>
          <a:xfrm>
            <a:off x="88065" y="6622527"/>
            <a:ext cx="11128575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Numbers in </a:t>
            </a:r>
            <a:r>
              <a:rPr lang="en-US" sz="14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Red</a:t>
            </a:r>
            <a:r>
              <a:rPr lang="en-US"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are the lowest forecast stage based on the 28 day forecast.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rgbClr val="000000"/>
      </a:dk1>
      <a:lt1>
        <a:srgbClr val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9700</TotalTime>
  <Words>214</Words>
  <Application>Microsoft Office PowerPoint</Application>
  <PresentationFormat>Widescreen</PresentationFormat>
  <Paragraphs>79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Noto Sans Symbols</vt:lpstr>
      <vt:lpstr>Arial Narrow</vt:lpstr>
      <vt:lpstr>Century Gothic</vt:lpstr>
      <vt:lpstr>Arial</vt:lpstr>
      <vt:lpstr>Calibri</vt:lpstr>
      <vt:lpstr>Slice</vt:lpstr>
      <vt:lpstr>Data provided by U.S. Army Corps of Engineers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provided by U.S. Army Corps of Engineers</dc:title>
  <dc:creator>Suzanne Van Cooten</dc:creator>
  <cp:lastModifiedBy>David Welch</cp:lastModifiedBy>
  <cp:revision>13</cp:revision>
  <dcterms:created xsi:type="dcterms:W3CDTF">2019-02-26T19:21:25Z</dcterms:created>
  <dcterms:modified xsi:type="dcterms:W3CDTF">2024-12-23T16:27:04Z</dcterms:modified>
</cp:coreProperties>
</file>