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310" r:id="rId2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88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3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0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62ED7F-654D-4EC9-985E-136557EAE3F0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45001"/>
            <a:ext cx="5607050" cy="3636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525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772525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109328-657D-40FA-87E9-9AA633775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887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7479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12/9/2022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426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52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2217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1720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57258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921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899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48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823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564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245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12/9/2022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12/9/2022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145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12/9/2022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20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4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1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3DD32FE-BA6C-4181-A5B4-668C359619D3}" type="datetimeFigureOut">
              <a:rPr lang="en-US" smtClean="0"/>
              <a:pPr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8164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0AE09E1-B36B-45D3-971F-D422C298D6E5}"/>
              </a:ext>
            </a:extLst>
          </p:cNvPr>
          <p:cNvSpPr/>
          <p:nvPr/>
        </p:nvSpPr>
        <p:spPr>
          <a:xfrm>
            <a:off x="0" y="0"/>
            <a:ext cx="12191998" cy="731520"/>
          </a:xfrm>
          <a:prstGeom prst="rect">
            <a:avLst/>
          </a:prstGeom>
          <a:gradFill>
            <a:gsLst>
              <a:gs pos="0">
                <a:srgbClr val="1F497D">
                  <a:lumMod val="50000"/>
                </a:srgbClr>
              </a:gs>
              <a:gs pos="63000">
                <a:srgbClr val="1F497D">
                  <a:lumMod val="60000"/>
                  <a:lumOff val="40000"/>
                </a:srgbClr>
              </a:gs>
              <a:gs pos="100000">
                <a:srgbClr val="4F81BD">
                  <a:lumMod val="40000"/>
                  <a:lumOff val="60000"/>
                </a:srgbClr>
              </a:gs>
            </a:gsLst>
            <a:lin ang="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A417DBD-9FD2-41CC-95DA-DD0831649016}"/>
              </a:ext>
            </a:extLst>
          </p:cNvPr>
          <p:cNvSpPr/>
          <p:nvPr/>
        </p:nvSpPr>
        <p:spPr>
          <a:xfrm>
            <a:off x="1" y="711094"/>
            <a:ext cx="12191999" cy="369332"/>
          </a:xfrm>
          <a:prstGeom prst="rect">
            <a:avLst/>
          </a:prstGeom>
          <a:gradFill flip="none" rotWithShape="1">
            <a:gsLst>
              <a:gs pos="0">
                <a:sysClr val="windowText" lastClr="000000"/>
              </a:gs>
              <a:gs pos="7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502853"/>
              </p:ext>
            </p:extLst>
          </p:nvPr>
        </p:nvGraphicFramePr>
        <p:xfrm>
          <a:off x="36606" y="1100940"/>
          <a:ext cx="12038831" cy="519446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629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3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0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68317">
                  <a:extLst>
                    <a:ext uri="{9D8B030D-6E8A-4147-A177-3AD203B41FA5}">
                      <a16:colId xmlns:a16="http://schemas.microsoft.com/office/drawing/2014/main" val="4002841157"/>
                    </a:ext>
                  </a:extLst>
                </a:gridCol>
                <a:gridCol w="16926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019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236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1760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Forecast</a:t>
                      </a:r>
                    </a:p>
                    <a:p>
                      <a:pPr algn="ctr"/>
                      <a:r>
                        <a:rPr lang="en-US" sz="2400" dirty="0"/>
                        <a:t> Location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Current Stage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Forecast Low Stage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2012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2000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1988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Cairo, IL</a:t>
                      </a:r>
                      <a:r>
                        <a:rPr lang="en-US" sz="2800" cap="none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18.6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12.9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4.8</a:t>
                      </a:r>
                      <a:r>
                        <a:rPr lang="en-US" sz="1800" b="1" cap="none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dirty="0"/>
                        <a:t>ft</a:t>
                      </a:r>
                      <a:r>
                        <a:rPr lang="en-US" sz="2800" cap="none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7.2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8.5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4.9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Memphis, TN</a:t>
                      </a:r>
                      <a:r>
                        <a:rPr lang="en-US" sz="2800" cap="none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3.1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-3.0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-10.8 ft</a:t>
                      </a:r>
                      <a:r>
                        <a:rPr lang="en-US" sz="2800" cap="none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r>
                        <a:rPr lang="en-US" sz="1800" b="1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-9.8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-9.2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-10.7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Arkansas City, 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7.5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4.6 </a:t>
                      </a:r>
                      <a:r>
                        <a:rPr lang="en-US" sz="1800" b="1" dirty="0"/>
                        <a:t>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-3.5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-3.2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-2.9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-5.0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Greenville, MS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*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15.3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13.5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5.3 ft</a:t>
                      </a:r>
                      <a:r>
                        <a:rPr lang="en-US" sz="2800" cap="none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6.9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8.2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7.3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Vicksburg, 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8.6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7.8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-0.4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-1.6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lvl="0" algn="ctr"/>
                      <a:r>
                        <a:rPr lang="en-US" b="1" dirty="0"/>
                        <a:t>Red River Landing, LA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20.2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19.3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13.8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13.0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13.1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10.0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Baton Rouge, LA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 7.2 </a:t>
                      </a:r>
                      <a:r>
                        <a:rPr lang="en-US" sz="1800" b="1" dirty="0"/>
                        <a:t>ft 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>
                          <a:solidFill>
                            <a:srgbClr val="FF0000"/>
                          </a:solidFill>
                        </a:rPr>
                        <a:t>6.0</a:t>
                      </a:r>
                      <a:r>
                        <a:rPr lang="en-US" sz="1800" b="1"/>
                        <a:t> </a:t>
                      </a:r>
                      <a:r>
                        <a:rPr lang="en-US" sz="1800" b="1" dirty="0"/>
                        <a:t>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3.4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3.9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1.8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25E6381-8D19-4BF1-BC4D-912E6957256A}"/>
              </a:ext>
            </a:extLst>
          </p:cNvPr>
          <p:cNvSpPr txBox="1"/>
          <p:nvPr/>
        </p:nvSpPr>
        <p:spPr>
          <a:xfrm>
            <a:off x="88065" y="58732"/>
            <a:ext cx="121039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Historical Low Water Events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FC2D4C9-A458-4216-8692-568F745FE57D}"/>
              </a:ext>
            </a:extLst>
          </p:cNvPr>
          <p:cNvSpPr txBox="1"/>
          <p:nvPr/>
        </p:nvSpPr>
        <p:spPr>
          <a:xfrm>
            <a:off x="804020" y="702202"/>
            <a:ext cx="47933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                  Lower Mississippi River Forecast Center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1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554F08F-7869-4D0D-9DFC-3A278BC081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65" y="64752"/>
            <a:ext cx="914899" cy="905556"/>
          </a:xfrm>
          <a:prstGeom prst="rect">
            <a:avLst/>
          </a:prstGeom>
        </p:spPr>
      </p:pic>
      <p:sp>
        <p:nvSpPr>
          <p:cNvPr id="22" name="Title 21">
            <a:extLst>
              <a:ext uri="{FF2B5EF4-FFF2-40B4-BE49-F238E27FC236}">
                <a16:creationId xmlns:a16="http://schemas.microsoft.com/office/drawing/2014/main" id="{FCFD8BAF-DAA7-46A6-B0A4-FC97EF14603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029434" y="6450602"/>
            <a:ext cx="32229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cap="none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Data provided by U.S. Army Corps of Engineers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Title 21">
            <a:extLst>
              <a:ext uri="{FF2B5EF4-FFF2-40B4-BE49-F238E27FC236}">
                <a16:creationId xmlns:a16="http://schemas.microsoft.com/office/drawing/2014/main" id="{0B9BD4AC-C048-4876-9AE2-8DCAAAE587F4}"/>
              </a:ext>
            </a:extLst>
          </p:cNvPr>
          <p:cNvSpPr txBox="1">
            <a:spLocks/>
          </p:cNvSpPr>
          <p:nvPr/>
        </p:nvSpPr>
        <p:spPr>
          <a:xfrm>
            <a:off x="6594682" y="721740"/>
            <a:ext cx="5509253" cy="338554"/>
          </a:xfrm>
          <a:prstGeom prst="rect">
            <a:avLst/>
          </a:prstGeom>
          <a:noFill/>
          <a:effectLst/>
        </p:spPr>
        <p:txBody>
          <a:bodyPr vert="horz" wrap="square" lIns="91440" tIns="45720" rIns="91440" bIns="4572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Current stage and forecast data as of </a:t>
            </a:r>
            <a:r>
              <a:rPr lang="en-US" sz="1600" cap="none" dirty="0" err="1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Decem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ber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9</a:t>
            </a:r>
            <a:r>
              <a:rPr lang="en-US" sz="1600" cap="none" baseline="30000" dirty="0" err="1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cap="none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2022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4" name="Title 21">
            <a:extLst>
              <a:ext uri="{FF2B5EF4-FFF2-40B4-BE49-F238E27FC236}">
                <a16:creationId xmlns:a16="http://schemas.microsoft.com/office/drawing/2014/main" id="{53CF704F-EEEA-40CB-80D0-9B85A089BC70}"/>
              </a:ext>
            </a:extLst>
          </p:cNvPr>
          <p:cNvSpPr txBox="1">
            <a:spLocks/>
          </p:cNvSpPr>
          <p:nvPr/>
        </p:nvSpPr>
        <p:spPr>
          <a:xfrm>
            <a:off x="88065" y="6437841"/>
            <a:ext cx="3422887" cy="338554"/>
          </a:xfrm>
          <a:prstGeom prst="rect">
            <a:avLst/>
          </a:prstGeom>
          <a:noFill/>
          <a:ln w="12700">
            <a:noFill/>
          </a:ln>
          <a:effectLst/>
        </p:spPr>
        <p:txBody>
          <a:bodyPr vert="horz" wrap="square" lIns="91440" tIns="45720" rIns="91440" bIns="4572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1" name="Title 21">
            <a:extLst>
              <a:ext uri="{FF2B5EF4-FFF2-40B4-BE49-F238E27FC236}">
                <a16:creationId xmlns:a16="http://schemas.microsoft.com/office/drawing/2014/main" id="{9615BE30-DBB5-4708-BE2D-12439F0BE73E}"/>
              </a:ext>
            </a:extLst>
          </p:cNvPr>
          <p:cNvSpPr txBox="1">
            <a:spLocks/>
          </p:cNvSpPr>
          <p:nvPr/>
        </p:nvSpPr>
        <p:spPr>
          <a:xfrm>
            <a:off x="2761120" y="6412130"/>
            <a:ext cx="6207929" cy="338554"/>
          </a:xfrm>
          <a:prstGeom prst="rect">
            <a:avLst/>
          </a:prstGeom>
          <a:noFill/>
          <a:ln w="12700">
            <a:solidFill>
              <a:srgbClr val="002060"/>
            </a:solidFill>
          </a:ln>
          <a:effectLst/>
        </p:spPr>
        <p:txBody>
          <a:bodyPr vert="horz" wrap="square" lIns="91440" tIns="45720" rIns="91440" bIns="4572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Numbers in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are the lowest forecast stage based on the 28 day forecast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6" name="Title 21">
            <a:extLst>
              <a:ext uri="{FF2B5EF4-FFF2-40B4-BE49-F238E27FC236}">
                <a16:creationId xmlns:a16="http://schemas.microsoft.com/office/drawing/2014/main" id="{83274814-EAB4-4BD8-9F18-7AAB514504D2}"/>
              </a:ext>
            </a:extLst>
          </p:cNvPr>
          <p:cNvSpPr txBox="1">
            <a:spLocks/>
          </p:cNvSpPr>
          <p:nvPr/>
        </p:nvSpPr>
        <p:spPr>
          <a:xfrm>
            <a:off x="382298" y="6364024"/>
            <a:ext cx="2422223" cy="400110"/>
          </a:xfrm>
          <a:prstGeom prst="rect">
            <a:avLst/>
          </a:prstGeom>
          <a:noFill/>
          <a:ln w="12700">
            <a:noFill/>
          </a:ln>
          <a:effectLst/>
        </p:spPr>
        <p:txBody>
          <a:bodyPr vert="horz" wrap="square" lIns="91440" tIns="45720" rIns="91440" bIns="4572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cap="none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Locations that have preliminarily broken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cap="none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modern day low water records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 </a:t>
            </a:r>
          </a:p>
        </p:txBody>
      </p:sp>
      <p:sp>
        <p:nvSpPr>
          <p:cNvPr id="17" name="Title 21">
            <a:extLst>
              <a:ext uri="{FF2B5EF4-FFF2-40B4-BE49-F238E27FC236}">
                <a16:creationId xmlns:a16="http://schemas.microsoft.com/office/drawing/2014/main" id="{C81859C3-D918-4310-81B1-A05FC6F99A19}"/>
              </a:ext>
            </a:extLst>
          </p:cNvPr>
          <p:cNvSpPr txBox="1">
            <a:spLocks/>
          </p:cNvSpPr>
          <p:nvPr/>
        </p:nvSpPr>
        <p:spPr>
          <a:xfrm>
            <a:off x="194176" y="6364024"/>
            <a:ext cx="294375" cy="523220"/>
          </a:xfrm>
          <a:prstGeom prst="rect">
            <a:avLst/>
          </a:prstGeom>
          <a:noFill/>
          <a:ln w="12700">
            <a:noFill/>
          </a:ln>
          <a:effectLst/>
        </p:spPr>
        <p:txBody>
          <a:bodyPr vert="horz" wrap="square" lIns="91440" tIns="45720" rIns="91440" bIns="4572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cap="none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425845785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15969</TotalTime>
  <Words>197</Words>
  <Application>Microsoft Office PowerPoint</Application>
  <PresentationFormat>Widescreen</PresentationFormat>
  <Paragraphs>66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Century Gothic</vt:lpstr>
      <vt:lpstr>Wingdings 3</vt:lpstr>
      <vt:lpstr>Slice</vt:lpstr>
      <vt:lpstr>Data provided by U.S. Army Corps of Engineers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Van Cooten</dc:creator>
  <cp:lastModifiedBy>Jeffrey Graschel</cp:lastModifiedBy>
  <cp:revision>562</cp:revision>
  <cp:lastPrinted>2022-11-15T17:29:22Z</cp:lastPrinted>
  <dcterms:created xsi:type="dcterms:W3CDTF">2019-02-26T19:21:25Z</dcterms:created>
  <dcterms:modified xsi:type="dcterms:W3CDTF">2022-12-09T16:30:43Z</dcterms:modified>
</cp:coreProperties>
</file>