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10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2ED7F-654D-4EC9-985E-136557EAE3F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09328-657D-40FA-87E9-9AA633775F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87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47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2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52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217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72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725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2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89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4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1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DD32FE-BA6C-4181-A5B4-668C359619D3}" type="datetimeFigureOut">
              <a:rPr lang="en-US" smtClean="0"/>
              <a:pPr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9F9B7ED-D55D-4C60-9F61-91B0AA8263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16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0AE09E1-B36B-45D3-971F-D422C298D6E5}"/>
              </a:ext>
            </a:extLst>
          </p:cNvPr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1F497D">
                  <a:lumMod val="50000"/>
                </a:srgbClr>
              </a:gs>
              <a:gs pos="63000">
                <a:srgbClr val="1F497D">
                  <a:lumMod val="60000"/>
                  <a:lumOff val="40000"/>
                </a:srgbClr>
              </a:gs>
              <a:gs pos="100000">
                <a:srgbClr val="4F81BD">
                  <a:lumMod val="40000"/>
                  <a:lumOff val="60000"/>
                </a:srgb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417DBD-9FD2-41CC-95DA-DD0831649016}"/>
              </a:ext>
            </a:extLst>
          </p:cNvPr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 flip="none" rotWithShape="1">
            <a:gsLst>
              <a:gs pos="0">
                <a:sysClr val="windowText" lastClr="000000"/>
              </a:gs>
              <a:gs pos="7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  <a:alpha val="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67411"/>
              </p:ext>
            </p:extLst>
          </p:nvPr>
        </p:nvGraphicFramePr>
        <p:xfrm>
          <a:off x="36606" y="1100940"/>
          <a:ext cx="12038831" cy="51944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629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8317">
                  <a:extLst>
                    <a:ext uri="{9D8B030D-6E8A-4147-A177-3AD203B41FA5}">
                      <a16:colId xmlns:a16="http://schemas.microsoft.com/office/drawing/2014/main" val="4002841157"/>
                    </a:ext>
                  </a:extLst>
                </a:gridCol>
                <a:gridCol w="1692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19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6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</a:t>
                      </a:r>
                    </a:p>
                    <a:p>
                      <a:pPr algn="ctr"/>
                      <a:r>
                        <a:rPr lang="en-US" sz="2400" dirty="0"/>
                        <a:t> Location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>
                          <a:solidFill>
                            <a:schemeClr val="tx1"/>
                          </a:solidFill>
                        </a:rPr>
                        <a:t>Current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Forecast Low Stage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2000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1988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Cairo, IL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19.3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8.1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4.8</a:t>
                      </a:r>
                      <a:r>
                        <a:rPr lang="en-US" sz="1800" b="1" cap="none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/>
                        <a:t>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4.9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Memphis, TN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3.6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-5.7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-10.8 ft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-9.2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-10.7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Arkansas City, 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 5.7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3.0 </a:t>
                      </a:r>
                      <a:r>
                        <a:rPr lang="en-US" sz="1800" b="1" dirty="0"/>
                        <a:t>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-3.5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-3.2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-2.9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-5.0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Greenville,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12.7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5.3 ft</a:t>
                      </a:r>
                      <a:endParaRPr lang="en-US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7.3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Vicksburg, 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8.7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7.2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-0.4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0.2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-1.6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lvl="0" algn="ctr"/>
                      <a:r>
                        <a:rPr lang="en-US" b="1" dirty="0"/>
                        <a:t>Red River Landing,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19.1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18.8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13.8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10.0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40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Baton Rouge, 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 6.3 </a:t>
                      </a:r>
                      <a:r>
                        <a:rPr lang="en-US" sz="1800" b="1" dirty="0"/>
                        <a:t>ft 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5.8</a:t>
                      </a:r>
                      <a:r>
                        <a:rPr lang="en-US" sz="1800" b="1" dirty="0"/>
                        <a:t> ft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4.1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3.4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3.9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1.8 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25E6381-8D19-4BF1-BC4D-912E6957256A}"/>
              </a:ext>
            </a:extLst>
          </p:cNvPr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 Low Water Events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C2D4C9-A458-4216-8692-568F745FE57D}"/>
              </a:ext>
            </a:extLst>
          </p:cNvPr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                 Lower Mississippi River Forecast Center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54F08F-7869-4D0D-9DFC-3A278BC081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5" y="64752"/>
            <a:ext cx="914899" cy="905556"/>
          </a:xfrm>
          <a:prstGeom prst="rect">
            <a:avLst/>
          </a:prstGeom>
        </p:spPr>
      </p:pic>
      <p:sp>
        <p:nvSpPr>
          <p:cNvPr id="22" name="Title 21">
            <a:extLst>
              <a:ext uri="{FF2B5EF4-FFF2-40B4-BE49-F238E27FC236}">
                <a16:creationId xmlns:a16="http://schemas.microsoft.com/office/drawing/2014/main" id="{FCFD8BAF-DAA7-46A6-B0A4-FC97EF1460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029434" y="6450602"/>
            <a:ext cx="32229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cap="none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provided by U.S. Army Corps of Engineers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itle 21">
            <a:extLst>
              <a:ext uri="{FF2B5EF4-FFF2-40B4-BE49-F238E27FC236}">
                <a16:creationId xmlns:a16="http://schemas.microsoft.com/office/drawing/2014/main" id="{0B9BD4AC-C048-4876-9AE2-8DCAAAE587F4}"/>
              </a:ext>
            </a:extLst>
          </p:cNvPr>
          <p:cNvSpPr txBox="1">
            <a:spLocks/>
          </p:cNvSpPr>
          <p:nvPr/>
        </p:nvSpPr>
        <p:spPr>
          <a:xfrm>
            <a:off x="6594682" y="721740"/>
            <a:ext cx="5509253" cy="338554"/>
          </a:xfrm>
          <a:prstGeom prst="rect">
            <a:avLst/>
          </a:prstGeom>
          <a:noFill/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Current stage and forecast data as of 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August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9</a:t>
            </a:r>
            <a:r>
              <a:rPr kumimoji="0" lang="en-US" sz="1600" b="0" i="0" u="none" strike="noStrike" kern="1200" cap="none" spc="0" normalizeH="0" baseline="3000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</a:t>
            </a:r>
            <a:r>
              <a:rPr lang="en-US" sz="1600" cap="none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461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2023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4" name="Title 21">
            <a:extLst>
              <a:ext uri="{FF2B5EF4-FFF2-40B4-BE49-F238E27FC236}">
                <a16:creationId xmlns:a16="http://schemas.microsoft.com/office/drawing/2014/main" id="{53CF704F-EEEA-40CB-80D0-9B85A089BC70}"/>
              </a:ext>
            </a:extLst>
          </p:cNvPr>
          <p:cNvSpPr txBox="1">
            <a:spLocks/>
          </p:cNvSpPr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 w="12700">
            <a:noFill/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1" name="Title 21">
            <a:extLst>
              <a:ext uri="{FF2B5EF4-FFF2-40B4-BE49-F238E27FC236}">
                <a16:creationId xmlns:a16="http://schemas.microsoft.com/office/drawing/2014/main" id="{9615BE30-DBB5-4708-BE2D-12439F0BE73E}"/>
              </a:ext>
            </a:extLst>
          </p:cNvPr>
          <p:cNvSpPr txBox="1">
            <a:spLocks/>
          </p:cNvSpPr>
          <p:nvPr/>
        </p:nvSpPr>
        <p:spPr>
          <a:xfrm>
            <a:off x="2761120" y="6412130"/>
            <a:ext cx="6207929" cy="338554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/>
        </p:spPr>
        <p:txBody>
          <a:bodyPr vert="horz" wrap="square" lIns="91440" tIns="45720" rIns="91440" bIns="45720" rtlCol="0" anchor="b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Numbers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are the lowest forecast stage based on the 28 day forecast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4578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18834</TotalTime>
  <Words>181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Century Gothic</vt:lpstr>
      <vt:lpstr>Wingdings 3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Van Cooten</dc:creator>
  <cp:lastModifiedBy>Jeffrey Graschel</cp:lastModifiedBy>
  <cp:revision>586</cp:revision>
  <cp:lastPrinted>2022-11-15T17:29:22Z</cp:lastPrinted>
  <dcterms:created xsi:type="dcterms:W3CDTF">2019-02-26T19:21:25Z</dcterms:created>
  <dcterms:modified xsi:type="dcterms:W3CDTF">2023-08-09T15:46:47Z</dcterms:modified>
</cp:coreProperties>
</file>