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033" autoAdjust="0"/>
    <p:restoredTop sz="94660"/>
  </p:normalViewPr>
  <p:slideViewPr>
    <p:cSldViewPr snapToGrid="0">
      <p:cViewPr varScale="1">
        <p:scale>
          <a:sx n="110" d="100"/>
          <a:sy n="110" d="100"/>
        </p:scale>
        <p:origin x="114"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5/7/2021</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5/7/2021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5/7/2021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5/7/2021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5/7/2021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5/7/2021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5/7/2021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5/7/2021</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5/7/2021</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533677" cy="615553"/>
          </a:xfrm>
          <a:prstGeom prst="rect">
            <a:avLst/>
          </a:prstGeom>
        </p:spPr>
        <p:txBody>
          <a:bodyPr wrap="none">
            <a:spAutoFit/>
          </a:bodyPr>
          <a:lstStyle/>
          <a:p>
            <a:r>
              <a:rPr lang="en-US" sz="1700" b="1" dirty="0">
                <a:solidFill>
                  <a:prstClr val="white"/>
                </a:solidFill>
              </a:rPr>
              <a:t>LMRFC Forecasts Issued Morning of May 7, 2021</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0484" y="131050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03937" y="3879724"/>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10484" y="1928734"/>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10484" y="4620990"/>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589631" y="1254124"/>
            <a:ext cx="11330408" cy="4801314"/>
          </a:xfrm>
          <a:prstGeom prst="rect">
            <a:avLst/>
          </a:prstGeom>
          <a:noFill/>
        </p:spPr>
        <p:txBody>
          <a:bodyPr wrap="square" rtlCol="0">
            <a:spAutoFit/>
          </a:bodyPr>
          <a:lstStyle/>
          <a:p>
            <a:r>
              <a:rPr lang="en-US" dirty="0">
                <a:solidFill>
                  <a:prstClr val="black"/>
                </a:solidFill>
              </a:rPr>
              <a:t>All locations on the lower Mississippi River continue to be below flood stage.  </a:t>
            </a:r>
          </a:p>
          <a:p>
            <a:endParaRPr lang="en-US" dirty="0">
              <a:solidFill>
                <a:prstClr val="black"/>
              </a:solidFill>
            </a:endParaRPr>
          </a:p>
          <a:p>
            <a:r>
              <a:rPr lang="en-US" dirty="0">
                <a:solidFill>
                  <a:prstClr val="black"/>
                </a:solidFill>
              </a:rPr>
              <a:t>Rises continue on the lower Ohio and lower Mississippi Rivers.  Cresting conditions are expected on the lower Ohio River for early next week.   </a:t>
            </a:r>
          </a:p>
          <a:p>
            <a:endParaRPr lang="en-US" dirty="0">
              <a:solidFill>
                <a:prstClr val="black"/>
              </a:solidFill>
            </a:endParaRPr>
          </a:p>
          <a:p>
            <a:r>
              <a:rPr lang="en-US" dirty="0">
                <a:solidFill>
                  <a:prstClr val="black"/>
                </a:solidFill>
              </a:rPr>
              <a:t>Minor flooding is forecast on the lower Mississippi River at Red River Landing, LA by early next week.  Red River Landing is expected to crest at 51.0ft for May 17</a:t>
            </a:r>
            <a:r>
              <a:rPr lang="en-US" baseline="30000" dirty="0">
                <a:solidFill>
                  <a:prstClr val="black"/>
                </a:solidFill>
              </a:rPr>
              <a:t>th</a:t>
            </a:r>
            <a:r>
              <a:rPr lang="en-US" dirty="0">
                <a:solidFill>
                  <a:prstClr val="black"/>
                </a:solidFill>
              </a:rPr>
              <a:t>.  The remaining locations on the lower Mississippi River are expected to crest below flood stage over the next 1 to 2 weeks.  </a:t>
            </a:r>
          </a:p>
          <a:p>
            <a:r>
              <a:rPr lang="en-US" dirty="0">
                <a:solidFill>
                  <a:prstClr val="black"/>
                </a:solidFill>
              </a:rPr>
              <a:t> </a:t>
            </a:r>
            <a:br>
              <a:rPr lang="en-US" dirty="0">
                <a:solidFill>
                  <a:prstClr val="black"/>
                </a:solidFill>
              </a:rPr>
            </a:br>
            <a:r>
              <a:rPr lang="en-US" dirty="0">
                <a:solidFill>
                  <a:prstClr val="black"/>
                </a:solidFill>
              </a:rPr>
              <a:t>Over the next 7 days, two to five inches of rainfall is forecast over the south Arkansas, north Louisiana, and Mississippi. This may add a few additional tenths to the forecast crests on the lower Mississippi River.  </a:t>
            </a:r>
          </a:p>
          <a:p>
            <a:endParaRPr lang="en-US" dirty="0">
              <a:solidFill>
                <a:prstClr val="black"/>
              </a:solidFill>
            </a:endParaRPr>
          </a:p>
          <a:p>
            <a:r>
              <a:rPr lang="en-US" dirty="0">
                <a:solidFill>
                  <a:prstClr val="black"/>
                </a:solidFill>
              </a:rPr>
              <a:t>The 16 day future rainfall guidance has been showing lower stages on the lower Ohio River.  The guidance now shows no flooding on the lower Ohio River but maintains elevated levels through the third week of May.  On the lower Mississippi River, minor flooding would continue at Red River Landing, LA and Baton Rouge, LA would remain above 30ft through the first week of June.   </a:t>
            </a:r>
          </a:p>
          <a:p>
            <a:endParaRPr lang="en-US" dirty="0">
              <a:solidFill>
                <a:prstClr val="black"/>
              </a:solidFill>
            </a:endParaRPr>
          </a:p>
        </p:txBody>
      </p:sp>
      <p:sp>
        <p:nvSpPr>
          <p:cNvPr id="18" name="Oval 17">
            <a:extLst>
              <a:ext uri="{FF2B5EF4-FFF2-40B4-BE49-F238E27FC236}">
                <a16:creationId xmlns:a16="http://schemas.microsoft.com/office/drawing/2014/main" id="{965CC4C1-3056-4EDB-9733-07FBBE299680}"/>
              </a:ext>
            </a:extLst>
          </p:cNvPr>
          <p:cNvSpPr/>
          <p:nvPr/>
        </p:nvSpPr>
        <p:spPr>
          <a:xfrm>
            <a:off x="210484" y="2742562"/>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May 7 2021 @  12:00 pm CDT</a:t>
            </a:r>
          </a:p>
        </p:txBody>
      </p:sp>
      <p:grpSp>
        <p:nvGrpSpPr>
          <p:cNvPr id="52" name="Group 51"/>
          <p:cNvGrpSpPr/>
          <p:nvPr/>
        </p:nvGrpSpPr>
        <p:grpSpPr>
          <a:xfrm>
            <a:off x="1207808"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24.3’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172256" y="2153455"/>
            <a:ext cx="3566264" cy="949779"/>
            <a:chOff x="461644" y="2806880"/>
            <a:chExt cx="2879543"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18.6’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481791" y="3252272"/>
              <a:ext cx="177287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rise over the next several days</a:t>
              </a:r>
            </a:p>
          </p:txBody>
        </p:sp>
      </p:grpSp>
      <p:grpSp>
        <p:nvGrpSpPr>
          <p:cNvPr id="128" name="Group 127"/>
          <p:cNvGrpSpPr/>
          <p:nvPr/>
        </p:nvGrpSpPr>
        <p:grpSpPr>
          <a:xfrm>
            <a:off x="418011" y="4201425"/>
            <a:ext cx="4087257" cy="949779"/>
            <a:chOff x="461644" y="2806880"/>
            <a:chExt cx="2955141" cy="949779"/>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43.3’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470208" y="3256959"/>
              <a:ext cx="194657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47.0’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May 17</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712709" y="3136793"/>
            <a:ext cx="3966342"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26.4’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431245" y="3238089"/>
              <a:ext cx="215036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rise over the next several days</a:t>
              </a:r>
              <a:r>
                <a:rPr lang="en-US" sz="1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66" name="Group 165"/>
          <p:cNvGrpSpPr/>
          <p:nvPr/>
        </p:nvGrpSpPr>
        <p:grpSpPr>
          <a:xfrm>
            <a:off x="7426916" y="4227149"/>
            <a:ext cx="4312237" cy="949779"/>
            <a:chOff x="461644" y="2806880"/>
            <a:chExt cx="2809626" cy="949779"/>
          </a:xfrm>
        </p:grpSpPr>
        <p:sp>
          <p:nvSpPr>
            <p:cNvPr id="167" name="Rounded Rectangle 166"/>
            <p:cNvSpPr/>
            <p:nvPr/>
          </p:nvSpPr>
          <p:spPr>
            <a:xfrm>
              <a:off x="461644" y="2806880"/>
              <a:ext cx="280962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34.1’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398579" y="3247691"/>
              <a:ext cx="185228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37.1’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May 16</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188" name="Rectangle 187"/>
          <p:cNvSpPr/>
          <p:nvPr/>
        </p:nvSpPr>
        <p:spPr>
          <a:xfrm>
            <a:off x="5766141" y="4489077"/>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2" y="1592626"/>
            <a:ext cx="1782600"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778612" y="2689637"/>
            <a:ext cx="1519017" cy="138480"/>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697412" y="3532696"/>
            <a:ext cx="1045870" cy="319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0" y="1151335"/>
            <a:ext cx="4170457" cy="949779"/>
            <a:chOff x="720724" y="1221920"/>
            <a:chExt cx="2905331"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27.7’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644719" y="1615556"/>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rise over the next several days </a:t>
              </a:r>
            </a:p>
          </p:txBody>
        </p:sp>
      </p:grpSp>
      <p:grpSp>
        <p:nvGrpSpPr>
          <p:cNvPr id="294" name="Group 293"/>
          <p:cNvGrpSpPr/>
          <p:nvPr/>
        </p:nvGrpSpPr>
        <p:grpSpPr>
          <a:xfrm>
            <a:off x="7780942" y="2168274"/>
            <a:ext cx="4305206" cy="949779"/>
            <a:chOff x="720722" y="1221920"/>
            <a:chExt cx="3498879"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34.2’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914518" y="1680041"/>
              <a:ext cx="230508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36.0’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May 10</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27" name="Group 326"/>
          <p:cNvGrpSpPr/>
          <p:nvPr/>
        </p:nvGrpSpPr>
        <p:grpSpPr>
          <a:xfrm>
            <a:off x="7631130" y="3187337"/>
            <a:ext cx="4108024"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37.1’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4019792" cy="949779"/>
            <a:chOff x="461644" y="2806880"/>
            <a:chExt cx="2685415"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10.8’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298574" y="3213377"/>
              <a:ext cx="182205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Start to slowly rise over the next several days</a:t>
              </a:r>
            </a:p>
          </p:txBody>
        </p:sp>
      </p:grpSp>
      <p:grpSp>
        <p:nvGrpSpPr>
          <p:cNvPr id="366" name="Group 365"/>
          <p:cNvGrpSpPr/>
          <p:nvPr/>
        </p:nvGrpSpPr>
        <p:grpSpPr>
          <a:xfrm>
            <a:off x="296702" y="5279320"/>
            <a:ext cx="4332416" cy="949779"/>
            <a:chOff x="461644" y="2806880"/>
            <a:chExt cx="2941605"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30.1’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525330" y="3191532"/>
              <a:ext cx="1877919"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34.3’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May 18</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Morganza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73586" y="5346212"/>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9225134" y="3632134"/>
            <a:ext cx="276118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39.4’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May 15</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31581" y="1566442"/>
            <a:ext cx="238877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rise over the next several days</a:t>
            </a:r>
          </a:p>
        </p:txBody>
      </p:sp>
      <p:pic>
        <p:nvPicPr>
          <p:cNvPr id="149" name="Picture 3">
            <a:extLst>
              <a:ext uri="{FF2B5EF4-FFF2-40B4-BE49-F238E27FC236}">
                <a16:creationId xmlns:a16="http://schemas.microsoft.com/office/drawing/2014/main" id="{6E00F6A7-23EF-437C-9BFA-0B5DA2E48CF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09352" y="161132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1" name="Picture 3">
            <a:extLst>
              <a:ext uri="{FF2B5EF4-FFF2-40B4-BE49-F238E27FC236}">
                <a16:creationId xmlns:a16="http://schemas.microsoft.com/office/drawing/2014/main" id="{56AEA68B-5D24-49A3-989B-21F4DB08B87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13339" y="261672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5" name="Picture 3">
            <a:extLst>
              <a:ext uri="{FF2B5EF4-FFF2-40B4-BE49-F238E27FC236}">
                <a16:creationId xmlns:a16="http://schemas.microsoft.com/office/drawing/2014/main" id="{99B729B3-55B5-4967-83FE-FC7BCA46CAE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32238" y="363971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0" name="Picture 3">
            <a:extLst>
              <a:ext uri="{FF2B5EF4-FFF2-40B4-BE49-F238E27FC236}">
                <a16:creationId xmlns:a16="http://schemas.microsoft.com/office/drawing/2014/main" id="{D1D92967-D114-40A6-B119-A25EC3B16B8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23169" y="4697541"/>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1" name="Picture 3">
            <a:extLst>
              <a:ext uri="{FF2B5EF4-FFF2-40B4-BE49-F238E27FC236}">
                <a16:creationId xmlns:a16="http://schemas.microsoft.com/office/drawing/2014/main" id="{298DC529-E2AF-4514-8F7E-3D288FA1ED3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74716" y="268684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4" name="Picture 3">
            <a:extLst>
              <a:ext uri="{FF2B5EF4-FFF2-40B4-BE49-F238E27FC236}">
                <a16:creationId xmlns:a16="http://schemas.microsoft.com/office/drawing/2014/main" id="{BFD620D9-4E09-4EE6-AED9-A72A3C851EA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28087" y="369899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5" name="Picture 3">
            <a:extLst>
              <a:ext uri="{FF2B5EF4-FFF2-40B4-BE49-F238E27FC236}">
                <a16:creationId xmlns:a16="http://schemas.microsoft.com/office/drawing/2014/main" id="{0F636BDE-BA12-429B-B183-D6CD1132B16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33386" y="4711108"/>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2" name="Picture 3">
            <a:extLst>
              <a:ext uri="{FF2B5EF4-FFF2-40B4-BE49-F238E27FC236}">
                <a16:creationId xmlns:a16="http://schemas.microsoft.com/office/drawing/2014/main" id="{895C2F0E-E75B-4ED5-AFDE-136D978E39E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84654" y="576423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3" name="Picture 3">
            <a:extLst>
              <a:ext uri="{FF2B5EF4-FFF2-40B4-BE49-F238E27FC236}">
                <a16:creationId xmlns:a16="http://schemas.microsoft.com/office/drawing/2014/main" id="{84B1F0B1-B9FE-4BDD-9D10-6773A05B0D8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15756" y="161554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5" name="Picture 3">
            <a:extLst>
              <a:ext uri="{FF2B5EF4-FFF2-40B4-BE49-F238E27FC236}">
                <a16:creationId xmlns:a16="http://schemas.microsoft.com/office/drawing/2014/main" id="{595FCAEB-4BEF-48F2-840C-C349FB233A9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94782" y="575188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14433</TotalTime>
  <Words>480</Words>
  <Application>Microsoft Office PowerPoint</Application>
  <PresentationFormat>Widescreen</PresentationFormat>
  <Paragraphs>74</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693</cp:revision>
  <cp:lastPrinted>2019-06-25T17:36:27Z</cp:lastPrinted>
  <dcterms:created xsi:type="dcterms:W3CDTF">2019-02-26T19:21:25Z</dcterms:created>
  <dcterms:modified xsi:type="dcterms:W3CDTF">2021-05-07T16:29:41Z</dcterms:modified>
</cp:coreProperties>
</file>