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3" autoAdjust="0"/>
    <p:restoredTop sz="94660"/>
  </p:normalViewPr>
  <p:slideViewPr>
    <p:cSldViewPr snapToGrid="0">
      <p:cViewPr varScale="1">
        <p:scale>
          <a:sx n="110" d="100"/>
          <a:sy n="110" d="100"/>
        </p:scale>
        <p:origin x="10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3/29/2021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3/29/2021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29,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2145" y="96454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9710" y="342900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02173" y="229615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2145" y="427501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41882" y="687259"/>
            <a:ext cx="11330408" cy="6186309"/>
          </a:xfrm>
          <a:prstGeom prst="rect">
            <a:avLst/>
          </a:prstGeom>
          <a:noFill/>
        </p:spPr>
        <p:txBody>
          <a:bodyPr wrap="square" rtlCol="0">
            <a:spAutoFit/>
          </a:bodyPr>
          <a:lstStyle/>
          <a:p>
            <a:r>
              <a:rPr lang="en-US" dirty="0">
                <a:solidFill>
                  <a:prstClr val="black"/>
                </a:solidFill>
              </a:rPr>
              <a:t>Over the weekend, five to eight inches of rainfall fell over middle Tennessee and significant rises are occurring on the Cumberland and Tennessee Rivers.  Minor to moderate flooding is expected on the lower Ohio River with </a:t>
            </a:r>
            <a:r>
              <a:rPr lang="en-US" dirty="0" err="1">
                <a:solidFill>
                  <a:prstClr val="black"/>
                </a:solidFill>
              </a:rPr>
              <a:t>Cario</a:t>
            </a:r>
            <a:r>
              <a:rPr lang="en-US" dirty="0">
                <a:solidFill>
                  <a:prstClr val="black"/>
                </a:solidFill>
              </a:rPr>
              <a:t>, IL expected to crest at 47.0ft on April 4</a:t>
            </a:r>
            <a:r>
              <a:rPr lang="en-US" baseline="30000" dirty="0">
                <a:solidFill>
                  <a:prstClr val="black"/>
                </a:solidFill>
              </a:rPr>
              <a:t>th</a:t>
            </a:r>
            <a:r>
              <a:rPr lang="en-US" dirty="0">
                <a:solidFill>
                  <a:prstClr val="black"/>
                </a:solidFill>
              </a:rPr>
              <a:t>.  This crest would be ½ foot higher than the two previous crests that occurred this month.  </a:t>
            </a:r>
          </a:p>
          <a:p>
            <a:endParaRPr lang="en-US" dirty="0">
              <a:solidFill>
                <a:prstClr val="black"/>
              </a:solidFill>
            </a:endParaRPr>
          </a:p>
          <a:p>
            <a:r>
              <a:rPr lang="en-US" dirty="0">
                <a:solidFill>
                  <a:prstClr val="black"/>
                </a:solidFill>
              </a:rPr>
              <a:t>On the middle Mississippi River above the junction with the Ohio River, minor flooding will continue at Cape Girardeau, MO for several more days before falling below flood stage by this weekend.</a:t>
            </a:r>
          </a:p>
          <a:p>
            <a:endParaRPr lang="en-US" dirty="0">
              <a:solidFill>
                <a:prstClr val="black"/>
              </a:solidFill>
            </a:endParaRPr>
          </a:p>
          <a:p>
            <a:r>
              <a:rPr lang="en-US" dirty="0">
                <a:solidFill>
                  <a:prstClr val="black"/>
                </a:solidFill>
              </a:rPr>
              <a:t>On the lower Mississippi River above the junction with the Arkansas River, minor flooding will continue from New Madrid, MO to Osceola, AR and at </a:t>
            </a:r>
            <a:r>
              <a:rPr lang="en-US" dirty="0" err="1">
                <a:solidFill>
                  <a:prstClr val="black"/>
                </a:solidFill>
              </a:rPr>
              <a:t>Mhoon</a:t>
            </a:r>
            <a:r>
              <a:rPr lang="en-US" dirty="0">
                <a:solidFill>
                  <a:prstClr val="black"/>
                </a:solidFill>
              </a:rPr>
              <a:t> Landing, MS.  Rises of 1 to 2 feet will occur over the next 7 to 10 days as routed water from the lower Ohio River continues to work downstream. </a:t>
            </a:r>
          </a:p>
          <a:p>
            <a:endParaRPr lang="en-US" dirty="0">
              <a:solidFill>
                <a:prstClr val="black"/>
              </a:solidFill>
            </a:endParaRPr>
          </a:p>
          <a:p>
            <a:r>
              <a:rPr lang="en-US" dirty="0">
                <a:solidFill>
                  <a:prstClr val="black"/>
                </a:solidFill>
              </a:rPr>
              <a:t>On the lower Mississippi River below the junction with the Arkansas River, moderate flooding will continue at Natchez, MS and minor flooding will continue from Arkansas City, AR to Vicksburg, MS and from Red River Landing, LA to Baton Rouge, LA.   The peak flows from the Arkansas River are starting to enter the lower Mississippi River.  Arkansas City, AR should crest over the next couple of days and the crest should approach New Orleans, LA by the end of the weekend.</a:t>
            </a:r>
          </a:p>
          <a:p>
            <a:endParaRPr lang="en-US" dirty="0">
              <a:solidFill>
                <a:prstClr val="black"/>
              </a:solidFill>
            </a:endParaRPr>
          </a:p>
          <a:p>
            <a:r>
              <a:rPr lang="en-US" dirty="0">
                <a:solidFill>
                  <a:prstClr val="black"/>
                </a:solidFill>
              </a:rPr>
              <a:t>Crests on the lower Mississippi River between Arkansas City, AR downstream to New Orleans, LA will crest on flows from the Arkansas River and before the routed water from the lower Ohio River.  The routed water from the lower Ohio River will fill in behind the current crests and keep stages elevated through April. </a:t>
            </a:r>
          </a:p>
          <a:p>
            <a:endParaRPr lang="en-US" dirty="0">
              <a:solidFill>
                <a:prstClr val="black"/>
              </a:solidFill>
            </a:endParaRPr>
          </a:p>
          <a:p>
            <a:r>
              <a:rPr lang="en-US" dirty="0">
                <a:solidFill>
                  <a:prstClr val="black"/>
                </a:solidFill>
              </a:rPr>
              <a:t>The 16 day future rainfall model shows the same crests as the official forecast on the lower Ohio and Mississippi Rivers. </a:t>
            </a:r>
          </a:p>
        </p:txBody>
      </p:sp>
      <p:sp>
        <p:nvSpPr>
          <p:cNvPr id="16" name="Oval 15">
            <a:extLst>
              <a:ext uri="{FF2B5EF4-FFF2-40B4-BE49-F238E27FC236}">
                <a16:creationId xmlns:a16="http://schemas.microsoft.com/office/drawing/2014/main" id="{159A50C5-FA4F-405E-B2EC-4BDBCE3524AC}"/>
              </a:ext>
            </a:extLst>
          </p:cNvPr>
          <p:cNvSpPr/>
          <p:nvPr/>
        </p:nvSpPr>
        <p:spPr>
          <a:xfrm>
            <a:off x="219682" y="565774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29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33.3’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571980" y="3269811"/>
              <a:ext cx="17321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31.0’ on April 27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28" name="Group 127"/>
          <p:cNvGrpSpPr/>
          <p:nvPr/>
        </p:nvGrpSpPr>
        <p:grpSpPr>
          <a:xfrm>
            <a:off x="1304994" y="4201425"/>
            <a:ext cx="3048200" cy="949779"/>
            <a:chOff x="461644" y="2806880"/>
            <a:chExt cx="2840961"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51.1’  </a:t>
              </a:r>
              <a:r>
                <a:rPr lang="en-US" sz="1200" b="1" dirty="0">
                  <a:solidFill>
                    <a:srgbClr val="FF0000"/>
                  </a:solidFill>
                  <a:effectLst>
                    <a:outerShdw blurRad="38100" dist="38100" dir="2700000" algn="tl">
                      <a:srgbClr val="000000">
                        <a:alpha val="43137"/>
                      </a:srgbClr>
                    </a:outerShdw>
                  </a:effectLst>
                  <a:latin typeface="Arial Narrow" panose="020B0606020202030204" pitchFamily="34" charset="0"/>
                </a:rPr>
                <a:t>MODERATE</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92029"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52.5’ on April 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nd</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37.4’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92263" y="3221125"/>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38.0’ on March 31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7" y="4227149"/>
            <a:ext cx="3301677" cy="949779"/>
            <a:chOff x="461644" y="2806880"/>
            <a:chExt cx="2828666"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43.9’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55162" y="3244522"/>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45.5’ on April 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3583673" cy="949779"/>
            <a:chOff x="720724" y="1221920"/>
            <a:chExt cx="295761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97005" y="1674688"/>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41.0’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April 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94" name="Group 293"/>
          <p:cNvGrpSpPr/>
          <p:nvPr/>
        </p:nvGrpSpPr>
        <p:grpSpPr>
          <a:xfrm>
            <a:off x="7780943" y="2168274"/>
            <a:ext cx="3661907"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86123" y="1691701"/>
              <a:ext cx="20819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47.0’ on April 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3670470"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48.2’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13.8’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15.0’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April 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37.5’ on April 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59961" y="3638939"/>
            <a:ext cx="210917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49.0’</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31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34.5’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April 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pic>
        <p:nvPicPr>
          <p:cNvPr id="158" name="Picture 3">
            <a:extLst>
              <a:ext uri="{FF2B5EF4-FFF2-40B4-BE49-F238E27FC236}">
                <a16:creationId xmlns:a16="http://schemas.microsoft.com/office/drawing/2014/main"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3">
            <a:extLst>
              <a:ext uri="{FF2B5EF4-FFF2-40B4-BE49-F238E27FC236}">
                <a16:creationId xmlns:a16="http://schemas.microsoft.com/office/drawing/2014/main" id="{55347AB3-5A41-4251-A0F8-477CCE837A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91042" y="1617551"/>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3">
            <a:extLst>
              <a:ext uri="{FF2B5EF4-FFF2-40B4-BE49-F238E27FC236}">
                <a16:creationId xmlns:a16="http://schemas.microsoft.com/office/drawing/2014/main" id="{1D4798AF-65CF-448E-A4D5-0F01802C99A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3329" y="262153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1" name="Picture 3">
            <a:extLst>
              <a:ext uri="{FF2B5EF4-FFF2-40B4-BE49-F238E27FC236}">
                <a16:creationId xmlns:a16="http://schemas.microsoft.com/office/drawing/2014/main" id="{0ACAC95E-785B-4C0D-8B97-669C32BECAE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07611" y="1654599"/>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3">
            <a:extLst>
              <a:ext uri="{FF2B5EF4-FFF2-40B4-BE49-F238E27FC236}">
                <a16:creationId xmlns:a16="http://schemas.microsoft.com/office/drawing/2014/main" id="{815C8F90-8850-42A8-BC50-821AFFFB0CA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1598" y="269517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13041</TotalTime>
  <Words>611</Words>
  <Application>Microsoft Office PowerPoint</Application>
  <PresentationFormat>Widescreen</PresentationFormat>
  <Paragraphs>77</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628</cp:revision>
  <cp:lastPrinted>2019-06-25T17:36:27Z</cp:lastPrinted>
  <dcterms:created xsi:type="dcterms:W3CDTF">2019-02-26T19:21:25Z</dcterms:created>
  <dcterms:modified xsi:type="dcterms:W3CDTF">2021-03-29T17:33:25Z</dcterms:modified>
</cp:coreProperties>
</file>