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033" autoAdjust="0"/>
    <p:restoredTop sz="94660"/>
  </p:normalViewPr>
  <p:slideViewPr>
    <p:cSldViewPr snapToGrid="0">
      <p:cViewPr varScale="1">
        <p:scale>
          <a:sx n="110" d="100"/>
          <a:sy n="110" d="100"/>
        </p:scale>
        <p:origin x="114"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5/3/2021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5/3/2021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533677" cy="615553"/>
          </a:xfrm>
          <a:prstGeom prst="rect">
            <a:avLst/>
          </a:prstGeom>
        </p:spPr>
        <p:txBody>
          <a:bodyPr wrap="none">
            <a:spAutoFit/>
          </a:bodyPr>
          <a:lstStyle/>
          <a:p>
            <a:r>
              <a:rPr lang="en-US" sz="1700" b="1" dirty="0">
                <a:solidFill>
                  <a:prstClr val="white"/>
                </a:solidFill>
              </a:rPr>
              <a:t>LMRFC Forecasts Issued Morning of May 3,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0484" y="131050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10484" y="3530153"/>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10484" y="1928734"/>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10484" y="4352410"/>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589631" y="1254124"/>
            <a:ext cx="11330408" cy="3970318"/>
          </a:xfrm>
          <a:prstGeom prst="rect">
            <a:avLst/>
          </a:prstGeom>
          <a:noFill/>
        </p:spPr>
        <p:txBody>
          <a:bodyPr wrap="square" rtlCol="0">
            <a:spAutoFit/>
          </a:bodyPr>
          <a:lstStyle/>
          <a:p>
            <a:r>
              <a:rPr lang="en-US" dirty="0">
                <a:solidFill>
                  <a:prstClr val="black"/>
                </a:solidFill>
              </a:rPr>
              <a:t>All locations on the lower Mississippi River have temporarily fallen below flood stage. </a:t>
            </a:r>
          </a:p>
          <a:p>
            <a:endParaRPr lang="en-US" dirty="0">
              <a:solidFill>
                <a:prstClr val="black"/>
              </a:solidFill>
            </a:endParaRPr>
          </a:p>
          <a:p>
            <a:r>
              <a:rPr lang="en-US" dirty="0">
                <a:solidFill>
                  <a:prstClr val="black"/>
                </a:solidFill>
              </a:rPr>
              <a:t>Rises on the lower Ohio River combined with high flows on the Arkansas River will cause renewed minor flooding at Red River Landing, LA by this weekend.  </a:t>
            </a:r>
          </a:p>
          <a:p>
            <a:endParaRPr lang="en-US" dirty="0">
              <a:solidFill>
                <a:prstClr val="black"/>
              </a:solidFill>
            </a:endParaRPr>
          </a:p>
          <a:p>
            <a:r>
              <a:rPr lang="en-US" dirty="0">
                <a:solidFill>
                  <a:prstClr val="black"/>
                </a:solidFill>
              </a:rPr>
              <a:t>Significant rises are occurring on the lower Mississippi River from New Madrid, MO to Vicksburg, MS.  Other than Red River Landing, LA; no other location is forecast to crest above flood stage. </a:t>
            </a:r>
          </a:p>
          <a:p>
            <a:r>
              <a:rPr lang="en-US" dirty="0">
                <a:solidFill>
                  <a:prstClr val="black"/>
                </a:solidFill>
              </a:rPr>
              <a:t> </a:t>
            </a:r>
            <a:br>
              <a:rPr lang="en-US" dirty="0">
                <a:solidFill>
                  <a:prstClr val="black"/>
                </a:solidFill>
              </a:rPr>
            </a:br>
            <a:r>
              <a:rPr lang="en-US" dirty="0">
                <a:solidFill>
                  <a:prstClr val="black"/>
                </a:solidFill>
              </a:rPr>
              <a:t>Over the next 7 days, one to four inches of rainfall is forecast over the Arkansas, Missouri, middle Mississippi, and Ohio Valleys.  Additional rises can be expected on the lower Ohio and lower Mississippi Rivers. </a:t>
            </a:r>
          </a:p>
          <a:p>
            <a:endParaRPr lang="en-US" dirty="0">
              <a:solidFill>
                <a:prstClr val="black"/>
              </a:solidFill>
            </a:endParaRPr>
          </a:p>
          <a:p>
            <a:r>
              <a:rPr lang="en-US" dirty="0">
                <a:solidFill>
                  <a:prstClr val="black"/>
                </a:solidFill>
              </a:rPr>
              <a:t>The 16 day future rainfall guidance is starting to show minor flooding on the lower Ohio River for the third week of May.  This rise may cause additional minor flooding on the lower Mississippi River in the coming weeks.  </a:t>
            </a:r>
          </a:p>
          <a:p>
            <a:endParaRPr lang="en-US" dirty="0">
              <a:solidFill>
                <a:prstClr val="black"/>
              </a:solidFill>
            </a:endParaRPr>
          </a:p>
        </p:txBody>
      </p:sp>
      <p:sp>
        <p:nvSpPr>
          <p:cNvPr id="18" name="Oval 17">
            <a:extLst>
              <a:ext uri="{FF2B5EF4-FFF2-40B4-BE49-F238E27FC236}">
                <a16:creationId xmlns:a16="http://schemas.microsoft.com/office/drawing/2014/main" id="{965CC4C1-3056-4EDB-9733-07FBBE299680}"/>
              </a:ext>
            </a:extLst>
          </p:cNvPr>
          <p:cNvSpPr/>
          <p:nvPr/>
        </p:nvSpPr>
        <p:spPr>
          <a:xfrm>
            <a:off x="210484" y="274256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May 3 2021 @  12:00 pm CDT</a:t>
            </a:r>
          </a:p>
        </p:txBody>
      </p:sp>
      <p:grpSp>
        <p:nvGrpSpPr>
          <p:cNvPr id="52" name="Group 51"/>
          <p:cNvGrpSpPr/>
          <p:nvPr/>
        </p:nvGrpSpPr>
        <p:grpSpPr>
          <a:xfrm>
            <a:off x="1207808" y="1117736"/>
            <a:ext cx="3796304"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21.6’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172256" y="2153455"/>
            <a:ext cx="3566264"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14.3’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481791" y="3252272"/>
              <a:ext cx="177287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a:t>
              </a:r>
            </a:p>
          </p:txBody>
        </p:sp>
      </p:grpSp>
      <p:grpSp>
        <p:nvGrpSpPr>
          <p:cNvPr id="128" name="Group 127"/>
          <p:cNvGrpSpPr/>
          <p:nvPr/>
        </p:nvGrpSpPr>
        <p:grpSpPr>
          <a:xfrm>
            <a:off x="418011" y="4201425"/>
            <a:ext cx="3847458" cy="949779"/>
            <a:chOff x="461644" y="2806880"/>
            <a:chExt cx="2781763"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41.2’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296830" y="3291008"/>
              <a:ext cx="194657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Start rising and remain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over the next several days</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712709" y="3136793"/>
            <a:ext cx="3966342"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24.0’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431245" y="3238089"/>
              <a:ext cx="2150362"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a:t>
              </a:r>
              <a:r>
                <a:rPr lang="en-US" sz="12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6" y="4227149"/>
            <a:ext cx="4312237" cy="949779"/>
            <a:chOff x="461644" y="2806880"/>
            <a:chExt cx="2809626"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31.1’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301965" y="3250612"/>
              <a:ext cx="185228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36.0’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May 17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78612" y="1592626"/>
            <a:ext cx="1782600"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778612" y="2689637"/>
            <a:ext cx="1519017" cy="138480"/>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697412" y="3532696"/>
            <a:ext cx="1045870" cy="319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4129492" cy="1020915"/>
            <a:chOff x="720724" y="1221920"/>
            <a:chExt cx="2876793" cy="1020915"/>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22.2’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572947" y="1596504"/>
              <a:ext cx="1981336"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 fluctuations the next few days and slow rises the rest of the week</a:t>
              </a:r>
            </a:p>
          </p:txBody>
        </p:sp>
      </p:grpSp>
      <p:grpSp>
        <p:nvGrpSpPr>
          <p:cNvPr id="294" name="Group 293"/>
          <p:cNvGrpSpPr/>
          <p:nvPr/>
        </p:nvGrpSpPr>
        <p:grpSpPr>
          <a:xfrm>
            <a:off x="7780942" y="2168274"/>
            <a:ext cx="4201486" cy="949779"/>
            <a:chOff x="720722" y="1221920"/>
            <a:chExt cx="3414585"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31.7’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1830224" y="1592043"/>
              <a:ext cx="23050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33.0’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May 12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27" name="Group 326"/>
          <p:cNvGrpSpPr/>
          <p:nvPr/>
        </p:nvGrpSpPr>
        <p:grpSpPr>
          <a:xfrm>
            <a:off x="7631130" y="3187337"/>
            <a:ext cx="4108024"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34.5’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4019792" cy="955173"/>
            <a:chOff x="461644" y="2806880"/>
            <a:chExt cx="2685415" cy="955173"/>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10.7’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290783" y="3115722"/>
              <a:ext cx="1822057"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over the next several days and start to rise this weekend</a:t>
              </a:r>
            </a:p>
          </p:txBody>
        </p:sp>
      </p:grpSp>
      <p:grpSp>
        <p:nvGrpSpPr>
          <p:cNvPr id="366" name="Group 365"/>
          <p:cNvGrpSpPr/>
          <p:nvPr/>
        </p:nvGrpSpPr>
        <p:grpSpPr>
          <a:xfrm>
            <a:off x="296702" y="5279320"/>
            <a:ext cx="4017849" cy="949779"/>
            <a:chOff x="461644" y="2806880"/>
            <a:chExt cx="272802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29.7’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311747" y="3088167"/>
              <a:ext cx="1877919" cy="646331"/>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fall for a couple of days before rising and 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33.5’ on May 20</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9018221" y="3597401"/>
            <a:ext cx="276118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37.7’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May 15</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431581" y="1566442"/>
            <a:ext cx="238877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Continue to rise over the next several days</a:t>
            </a:r>
          </a:p>
        </p:txBody>
      </p:sp>
      <p:pic>
        <p:nvPicPr>
          <p:cNvPr id="159" name="Picture 2">
            <a:extLst>
              <a:ext uri="{FF2B5EF4-FFF2-40B4-BE49-F238E27FC236}">
                <a16:creationId xmlns:a16="http://schemas.microsoft.com/office/drawing/2014/main" id="{D1A21BC6-BB8C-4AC7-A0A2-B27D4FFE3CC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395331" y="5749398"/>
            <a:ext cx="400068" cy="3667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9" name="Picture 3">
            <a:extLst>
              <a:ext uri="{FF2B5EF4-FFF2-40B4-BE49-F238E27FC236}">
                <a16:creationId xmlns:a16="http://schemas.microsoft.com/office/drawing/2014/main" id="{6E00F6A7-23EF-437C-9BFA-0B5DA2E48CF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09352" y="161132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1" name="Picture 3">
            <a:extLst>
              <a:ext uri="{FF2B5EF4-FFF2-40B4-BE49-F238E27FC236}">
                <a16:creationId xmlns:a16="http://schemas.microsoft.com/office/drawing/2014/main" id="{56AEA68B-5D24-49A3-989B-21F4DB08B87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013339" y="26167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99B729B3-55B5-4967-83FE-FC7BCA46CAE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32238" y="363971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0" name="Picture 3">
            <a:extLst>
              <a:ext uri="{FF2B5EF4-FFF2-40B4-BE49-F238E27FC236}">
                <a16:creationId xmlns:a16="http://schemas.microsoft.com/office/drawing/2014/main" id="{D1D92967-D114-40A6-B119-A25EC3B16B8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23169" y="4697541"/>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1" name="Picture 3">
            <a:extLst>
              <a:ext uri="{FF2B5EF4-FFF2-40B4-BE49-F238E27FC236}">
                <a16:creationId xmlns:a16="http://schemas.microsoft.com/office/drawing/2014/main" id="{298DC529-E2AF-4514-8F7E-3D288FA1ED3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88065" y="264319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BFD620D9-4E09-4EE6-AED9-A72A3C851EA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428087" y="369899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0F636BDE-BA12-429B-B183-D6CD1132B16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33386" y="4711108"/>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2" name="Picture 3">
            <a:extLst>
              <a:ext uri="{FF2B5EF4-FFF2-40B4-BE49-F238E27FC236}">
                <a16:creationId xmlns:a16="http://schemas.microsoft.com/office/drawing/2014/main" id="{895C2F0E-E75B-4ED5-AFDE-136D978E39E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84654" y="576423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84B1F0B1-B9FE-4BDD-9D10-6773A05B0D8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15756" y="161554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14296</TotalTime>
  <Words>456</Words>
  <Application>Microsoft Office PowerPoint</Application>
  <PresentationFormat>Widescreen</PresentationFormat>
  <Paragraphs>72</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685</cp:revision>
  <cp:lastPrinted>2019-06-25T17:36:27Z</cp:lastPrinted>
  <dcterms:created xsi:type="dcterms:W3CDTF">2019-02-26T19:21:25Z</dcterms:created>
  <dcterms:modified xsi:type="dcterms:W3CDTF">2021-05-03T17:22:24Z</dcterms:modified>
</cp:coreProperties>
</file>