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33" autoAdjust="0"/>
    <p:restoredTop sz="94660"/>
  </p:normalViewPr>
  <p:slideViewPr>
    <p:cSldViewPr snapToGrid="0">
      <p:cViewPr varScale="1">
        <p:scale>
          <a:sx n="110" d="100"/>
          <a:sy n="110" d="100"/>
        </p:scale>
        <p:origin x="11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5/27/2021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5/27/2021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5/27/2021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5/27/2021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5/27/2021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5/27/2021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5/27/2021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5/27/2021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644285" cy="615553"/>
          </a:xfrm>
          <a:prstGeom prst="rect">
            <a:avLst/>
          </a:prstGeom>
        </p:spPr>
        <p:txBody>
          <a:bodyPr wrap="none">
            <a:spAutoFit/>
          </a:bodyPr>
          <a:lstStyle/>
          <a:p>
            <a:r>
              <a:rPr lang="en-US" sz="1700" b="1" dirty="0">
                <a:solidFill>
                  <a:prstClr val="white"/>
                </a:solidFill>
              </a:rPr>
              <a:t>LMRFC Forecasts Issued Morning of May 27,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0484" y="134339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0484" y="407534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0484" y="188121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589631" y="1254124"/>
            <a:ext cx="11330408" cy="3416320"/>
          </a:xfrm>
          <a:prstGeom prst="rect">
            <a:avLst/>
          </a:prstGeom>
          <a:noFill/>
        </p:spPr>
        <p:txBody>
          <a:bodyPr wrap="square" rtlCol="0">
            <a:spAutoFit/>
          </a:bodyPr>
          <a:lstStyle/>
          <a:p>
            <a:r>
              <a:rPr lang="en-US" dirty="0">
                <a:solidFill>
                  <a:prstClr val="black"/>
                </a:solidFill>
              </a:rPr>
              <a:t>All locations on the lower Mississippi River have fallen below flood stage now.    </a:t>
            </a:r>
          </a:p>
          <a:p>
            <a:endParaRPr lang="en-US" dirty="0">
              <a:solidFill>
                <a:prstClr val="black"/>
              </a:solidFill>
            </a:endParaRPr>
          </a:p>
          <a:p>
            <a:r>
              <a:rPr lang="en-US" dirty="0">
                <a:solidFill>
                  <a:prstClr val="black"/>
                </a:solidFill>
              </a:rPr>
              <a:t>Heavy rain over the Missouri and middle Mississippi Rivers will generate another rise on the Mississippi River above the junction with the Ohio River.  Cape Girardeau, MO on the middle Mississippi River is expected to crest at 30.0ft during the middle of next week.  This crest is several feet below flood stage. </a:t>
            </a:r>
          </a:p>
          <a:p>
            <a:endParaRPr lang="en-US" dirty="0">
              <a:solidFill>
                <a:prstClr val="black"/>
              </a:solidFill>
            </a:endParaRPr>
          </a:p>
          <a:p>
            <a:r>
              <a:rPr lang="en-US" dirty="0">
                <a:solidFill>
                  <a:prstClr val="black"/>
                </a:solidFill>
              </a:rPr>
              <a:t>Since the lower Ohio River is currently at low flow conditions, the rise from the middle Mississippi River will generate rises of a few feet at Cairo, IL.  The minor rises will continue downstream over the next couple of weeks and slowly dissipate as it reaches the lower end of the Mississippi River.</a:t>
            </a:r>
          </a:p>
          <a:p>
            <a:endParaRPr lang="en-US" dirty="0">
              <a:solidFill>
                <a:prstClr val="black"/>
              </a:solidFill>
            </a:endParaRPr>
          </a:p>
          <a:p>
            <a:r>
              <a:rPr lang="en-US" dirty="0">
                <a:solidFill>
                  <a:prstClr val="black"/>
                </a:solidFill>
              </a:rPr>
              <a:t>The 16 day future rainfall guidance also shows a minor rise on the lower Ohio River for the middle of next week and dampens the falls through the second and third week of June.  </a:t>
            </a:r>
          </a:p>
        </p:txBody>
      </p:sp>
      <p:sp>
        <p:nvSpPr>
          <p:cNvPr id="18" name="Oval 17">
            <a:extLst>
              <a:ext uri="{FF2B5EF4-FFF2-40B4-BE49-F238E27FC236}">
                <a16:creationId xmlns:a16="http://schemas.microsoft.com/office/drawing/2014/main" id="{965CC4C1-3056-4EDB-9733-07FBBE299680}"/>
              </a:ext>
            </a:extLst>
          </p:cNvPr>
          <p:cNvSpPr/>
          <p:nvPr/>
        </p:nvSpPr>
        <p:spPr>
          <a:xfrm>
            <a:off x="210484" y="297827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May 27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17.1’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841120" y="2153455"/>
            <a:ext cx="3995702" cy="949779"/>
            <a:chOff x="461644" y="2806880"/>
            <a:chExt cx="2965132"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11.8’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11210" y="3234654"/>
              <a:ext cx="201556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p>
          </p:txBody>
        </p:sp>
      </p:grpSp>
      <p:grpSp>
        <p:nvGrpSpPr>
          <p:cNvPr id="128" name="Group 127"/>
          <p:cNvGrpSpPr/>
          <p:nvPr/>
        </p:nvGrpSpPr>
        <p:grpSpPr>
          <a:xfrm>
            <a:off x="276877" y="4192194"/>
            <a:ext cx="4030773" cy="1109860"/>
            <a:chOff x="461644" y="2806880"/>
            <a:chExt cx="2754495" cy="1109860"/>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43.1’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259557" y="3270409"/>
              <a:ext cx="1949714"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slowly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several days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712709" y="3136793"/>
            <a:ext cx="3966342"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23.5’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431245" y="3238089"/>
              <a:ext cx="215036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6" y="4227149"/>
            <a:ext cx="4312237" cy="954268"/>
            <a:chOff x="461644" y="2806880"/>
            <a:chExt cx="2809626" cy="954268"/>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32.8’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288044" y="3299483"/>
              <a:ext cx="185228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p>
          </p:txBody>
        </p:sp>
      </p:grpSp>
      <p:sp>
        <p:nvSpPr>
          <p:cNvPr id="188" name="Rectangle 187"/>
          <p:cNvSpPr/>
          <p:nvPr/>
        </p:nvSpPr>
        <p:spPr>
          <a:xfrm>
            <a:off x="5766141" y="448907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778612" y="2689637"/>
            <a:ext cx="1519017" cy="138480"/>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697412" y="3532696"/>
            <a:ext cx="1045870" cy="319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4170457" cy="949779"/>
            <a:chOff x="720724" y="1221920"/>
            <a:chExt cx="2905331"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14.9’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44719" y="1615556"/>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Steady with minor fluctuations over the next several days </a:t>
              </a:r>
            </a:p>
          </p:txBody>
        </p:sp>
      </p:grpSp>
      <p:grpSp>
        <p:nvGrpSpPr>
          <p:cNvPr id="294" name="Group 293"/>
          <p:cNvGrpSpPr/>
          <p:nvPr/>
        </p:nvGrpSpPr>
        <p:grpSpPr>
          <a:xfrm>
            <a:off x="7780942" y="2168274"/>
            <a:ext cx="4090610" cy="949779"/>
            <a:chOff x="720722" y="1221920"/>
            <a:chExt cx="3324475"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24.4’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740114" y="1476482"/>
              <a:ext cx="2305083"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 minor rises are expected early next week.</a:t>
              </a:r>
            </a:p>
          </p:txBody>
        </p:sp>
      </p:grpSp>
      <p:grpSp>
        <p:nvGrpSpPr>
          <p:cNvPr id="327" name="Group 326"/>
          <p:cNvGrpSpPr/>
          <p:nvPr/>
        </p:nvGrpSpPr>
        <p:grpSpPr>
          <a:xfrm>
            <a:off x="7631130" y="3187337"/>
            <a:ext cx="410802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34.7’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4019792"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10.9’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298574" y="3213377"/>
              <a:ext cx="182205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over the next several days</a:t>
              </a:r>
            </a:p>
          </p:txBody>
        </p:sp>
      </p:grpSp>
      <p:grpSp>
        <p:nvGrpSpPr>
          <p:cNvPr id="366" name="Group 365"/>
          <p:cNvGrpSpPr/>
          <p:nvPr/>
        </p:nvGrpSpPr>
        <p:grpSpPr>
          <a:xfrm>
            <a:off x="296702" y="5279320"/>
            <a:ext cx="4198644" cy="949779"/>
            <a:chOff x="461644" y="2806880"/>
            <a:chExt cx="2850777"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30.4’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434502" y="3330101"/>
              <a:ext cx="1877919"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Sunday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15849" y="3543991"/>
            <a:ext cx="276118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p>
        </p:txBody>
      </p:sp>
      <p:pic>
        <p:nvPicPr>
          <p:cNvPr id="148" name="Picture 2">
            <a:extLst>
              <a:ext uri="{FF2B5EF4-FFF2-40B4-BE49-F238E27FC236}">
                <a16:creationId xmlns:a16="http://schemas.microsoft.com/office/drawing/2014/main" id="{219E2313-22FE-4E8A-B6B1-65786C3F1E6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34333" y="365151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2">
            <a:extLst>
              <a:ext uri="{FF2B5EF4-FFF2-40B4-BE49-F238E27FC236}">
                <a16:creationId xmlns:a16="http://schemas.microsoft.com/office/drawing/2014/main" id="{0A6F6692-97AE-43C3-BBA2-0841D84AA3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4757" y="2689637"/>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2">
            <a:extLst>
              <a:ext uri="{FF2B5EF4-FFF2-40B4-BE49-F238E27FC236}">
                <a16:creationId xmlns:a16="http://schemas.microsoft.com/office/drawing/2014/main" id="{3E50B125-FE6B-4C18-B8F9-A249CDF5FDB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35058" y="371286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2">
            <a:extLst>
              <a:ext uri="{FF2B5EF4-FFF2-40B4-BE49-F238E27FC236}">
                <a16:creationId xmlns:a16="http://schemas.microsoft.com/office/drawing/2014/main" id="{83855F62-B9C2-48D8-AE51-A9FE69363F5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0425" y="470983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2">
            <a:extLst>
              <a:ext uri="{FF2B5EF4-FFF2-40B4-BE49-F238E27FC236}">
                <a16:creationId xmlns:a16="http://schemas.microsoft.com/office/drawing/2014/main" id="{2DE4D417-B295-4420-8F6B-30DACA12B2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1192" y="579436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2">
            <a:extLst>
              <a:ext uri="{FF2B5EF4-FFF2-40B4-BE49-F238E27FC236}">
                <a16:creationId xmlns:a16="http://schemas.microsoft.com/office/drawing/2014/main" id="{2010625C-4745-4805-A605-40D63CA44E3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48662" y="475311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1" name="Picture 2">
            <a:extLst>
              <a:ext uri="{FF2B5EF4-FFF2-40B4-BE49-F238E27FC236}">
                <a16:creationId xmlns:a16="http://schemas.microsoft.com/office/drawing/2014/main" id="{6DD9450D-C846-478D-B514-8CE48BB335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00541" y="5759251"/>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2">
            <a:extLst>
              <a:ext uri="{FF2B5EF4-FFF2-40B4-BE49-F238E27FC236}">
                <a16:creationId xmlns:a16="http://schemas.microsoft.com/office/drawing/2014/main" id="{A64274EA-A3D8-4629-988A-448D5C8B7D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7552" y="162638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2">
            <a:extLst>
              <a:ext uri="{FF2B5EF4-FFF2-40B4-BE49-F238E27FC236}">
                <a16:creationId xmlns:a16="http://schemas.microsoft.com/office/drawing/2014/main" id="{7F0317B2-D6E9-4714-9C6B-B66FF6B1F8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8752" y="265428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146">
            <a:extLst>
              <a:ext uri="{FF2B5EF4-FFF2-40B4-BE49-F238E27FC236}">
                <a16:creationId xmlns:a16="http://schemas.microsoft.com/office/drawing/2014/main" id="{913394D2-F844-4A9E-B765-5ACB91587EBE}"/>
              </a:ext>
            </a:extLst>
          </p:cNvPr>
          <p:cNvPicPr>
            <a:picLocks noChangeAspect="1"/>
          </p:cNvPicPr>
          <p:nvPr/>
        </p:nvPicPr>
        <p:blipFill rotWithShape="1">
          <a:blip r:embed="rId7"/>
          <a:srcRect t="-1" b="13987"/>
          <a:stretch/>
        </p:blipFill>
        <p:spPr>
          <a:xfrm>
            <a:off x="8591957" y="1619141"/>
            <a:ext cx="443581" cy="399049"/>
          </a:xfrm>
          <a:prstGeom prst="rect">
            <a:avLst/>
          </a:prstGeom>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14706</TotalTime>
  <Words>432</Words>
  <Application>Microsoft Office PowerPoint</Application>
  <PresentationFormat>Widescreen</PresentationFormat>
  <Paragraphs>70</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711</cp:revision>
  <cp:lastPrinted>2019-06-25T17:36:27Z</cp:lastPrinted>
  <dcterms:created xsi:type="dcterms:W3CDTF">2019-02-26T19:21:25Z</dcterms:created>
  <dcterms:modified xsi:type="dcterms:W3CDTF">2021-05-27T17:43:51Z</dcterms:modified>
</cp:coreProperties>
</file>