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0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5/21/2021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5/21/2021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44285" cy="615553"/>
          </a:xfrm>
          <a:prstGeom prst="rect">
            <a:avLst/>
          </a:prstGeom>
        </p:spPr>
        <p:txBody>
          <a:bodyPr wrap="none">
            <a:spAutoFit/>
          </a:bodyPr>
          <a:lstStyle/>
          <a:p>
            <a:r>
              <a:rPr lang="en-US" sz="1700" b="1" dirty="0">
                <a:solidFill>
                  <a:prstClr val="white"/>
                </a:solidFill>
              </a:rPr>
              <a:t>LMRFC Forecasts Issued Morning of May 21,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4" y="134339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0484" y="380134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4" y="241670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1254124"/>
            <a:ext cx="11330408" cy="3416320"/>
          </a:xfrm>
          <a:prstGeom prst="rect">
            <a:avLst/>
          </a:prstGeom>
          <a:noFill/>
        </p:spPr>
        <p:txBody>
          <a:bodyPr wrap="square" rtlCol="0">
            <a:spAutoFit/>
          </a:bodyPr>
          <a:lstStyle/>
          <a:p>
            <a:r>
              <a:rPr lang="en-US" dirty="0">
                <a:solidFill>
                  <a:prstClr val="black"/>
                </a:solidFill>
              </a:rPr>
              <a:t>Minor flooding continues on the lower Mississippi River at Red River Landing, LA.  It has crested and should fall below flood stage by the middle of next week.   </a:t>
            </a:r>
          </a:p>
          <a:p>
            <a:endParaRPr lang="en-US" dirty="0">
              <a:solidFill>
                <a:prstClr val="black"/>
              </a:solidFill>
            </a:endParaRPr>
          </a:p>
          <a:p>
            <a:r>
              <a:rPr lang="en-US" dirty="0">
                <a:solidFill>
                  <a:prstClr val="black"/>
                </a:solidFill>
              </a:rPr>
              <a:t>Heavy rain over the past week has kept stages elevated on the lower Mississippi River from Baton Rouge, LA downstream to New Orleans, LA.  Drier weather is expected this weekend and falls upriver will allow stages to fall over the next several weeks.  </a:t>
            </a:r>
          </a:p>
          <a:p>
            <a:endParaRPr lang="en-US" dirty="0">
              <a:solidFill>
                <a:prstClr val="black"/>
              </a:solidFill>
            </a:endParaRPr>
          </a:p>
          <a:p>
            <a:r>
              <a:rPr lang="en-US" dirty="0">
                <a:solidFill>
                  <a:prstClr val="black"/>
                </a:solidFill>
              </a:rPr>
              <a:t>A minor rise is working down the middle Mississippi and lower Ohio Rivers.  No flooding is expected and the rises will dampen as they approach the junction with the Arkansas River.  </a:t>
            </a:r>
          </a:p>
          <a:p>
            <a:br>
              <a:rPr lang="en-US" dirty="0">
                <a:solidFill>
                  <a:prstClr val="black"/>
                </a:solidFill>
              </a:rPr>
            </a:br>
            <a:r>
              <a:rPr lang="en-US" dirty="0">
                <a:solidFill>
                  <a:prstClr val="black"/>
                </a:solidFill>
              </a:rPr>
              <a:t>The 16 day future rainfall guidance shows a minor rise on the lower Ohio River for the first week of June.  This rise is well below flood stage and it would only dampen falls on the lower Mississippi River. </a:t>
            </a:r>
          </a:p>
        </p:txBody>
      </p:sp>
      <p:sp>
        <p:nvSpPr>
          <p:cNvPr id="18" name="Oval 17">
            <a:extLst>
              <a:ext uri="{FF2B5EF4-FFF2-40B4-BE49-F238E27FC236}">
                <a16:creationId xmlns:a16="http://schemas.microsoft.com/office/drawing/2014/main" id="{965CC4C1-3056-4EDB-9733-07FBBE299680}"/>
              </a:ext>
            </a:extLst>
          </p:cNvPr>
          <p:cNvSpPr/>
          <p:nvPr/>
        </p:nvSpPr>
        <p:spPr>
          <a:xfrm>
            <a:off x="210484" y="297827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21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20.0’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841120" y="2153455"/>
            <a:ext cx="3995702" cy="1074105"/>
            <a:chOff x="461644" y="2806880"/>
            <a:chExt cx="2965132" cy="1074105"/>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11210" y="3234654"/>
              <a:ext cx="2015566"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for one more day and minor rises the next several days</a:t>
              </a:r>
            </a:p>
          </p:txBody>
        </p:sp>
      </p:grpSp>
      <p:grpSp>
        <p:nvGrpSpPr>
          <p:cNvPr id="128" name="Group 127"/>
          <p:cNvGrpSpPr/>
          <p:nvPr/>
        </p:nvGrpSpPr>
        <p:grpSpPr>
          <a:xfrm>
            <a:off x="276877" y="4192194"/>
            <a:ext cx="4030773" cy="1003303"/>
            <a:chOff x="461644" y="2806880"/>
            <a:chExt cx="2754495" cy="1003303"/>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152601" y="3348518"/>
              <a:ext cx="194971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several days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24.7’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several days</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6" y="4227149"/>
            <a:ext cx="4312237" cy="949779"/>
            <a:chOff x="461644" y="2806880"/>
            <a:chExt cx="280962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36.9’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288044" y="3299483"/>
              <a:ext cx="185228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several days</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4170457" cy="949779"/>
            <a:chOff x="720724" y="1221920"/>
            <a:chExt cx="2905331"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17.2’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44719" y="1615556"/>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 </a:t>
              </a:r>
            </a:p>
          </p:txBody>
        </p:sp>
      </p:grpSp>
      <p:grpSp>
        <p:nvGrpSpPr>
          <p:cNvPr id="294" name="Group 293"/>
          <p:cNvGrpSpPr/>
          <p:nvPr/>
        </p:nvGrpSpPr>
        <p:grpSpPr>
          <a:xfrm>
            <a:off x="7780942" y="2168274"/>
            <a:ext cx="4083534" cy="949779"/>
            <a:chOff x="720722" y="1221920"/>
            <a:chExt cx="3318724"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34363" y="1647858"/>
              <a:ext cx="23050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 rise tomorrow before falling over the next several days</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35.6’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4019792"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12.7’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298574" y="3213377"/>
              <a:ext cx="18220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several days</a:t>
              </a:r>
            </a:p>
          </p:txBody>
        </p:sp>
      </p:grpSp>
      <p:grpSp>
        <p:nvGrpSpPr>
          <p:cNvPr id="366" name="Group 365"/>
          <p:cNvGrpSpPr/>
          <p:nvPr/>
        </p:nvGrpSpPr>
        <p:grpSpPr>
          <a:xfrm>
            <a:off x="296702" y="5279320"/>
            <a:ext cx="4202011" cy="949779"/>
            <a:chOff x="461644" y="2806880"/>
            <a:chExt cx="2853063"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436788" y="3242801"/>
              <a:ext cx="187791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several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15849" y="3543991"/>
            <a:ext cx="27611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several days</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 rises over the next several days</a:t>
            </a:r>
          </a:p>
        </p:txBody>
      </p:sp>
      <p:pic>
        <p:nvPicPr>
          <p:cNvPr id="148" name="Picture 2">
            <a:extLst>
              <a:ext uri="{FF2B5EF4-FFF2-40B4-BE49-F238E27FC236}">
                <a16:creationId xmlns:a16="http://schemas.microsoft.com/office/drawing/2014/main" id="{219E2313-22FE-4E8A-B6B1-65786C3F1E6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34333" y="365151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2">
            <a:extLst>
              <a:ext uri="{FF2B5EF4-FFF2-40B4-BE49-F238E27FC236}">
                <a16:creationId xmlns:a16="http://schemas.microsoft.com/office/drawing/2014/main" id="{B0633B3C-512D-4A82-9CE0-E579BBD7176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28112" y="166471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2">
            <a:extLst>
              <a:ext uri="{FF2B5EF4-FFF2-40B4-BE49-F238E27FC236}">
                <a16:creationId xmlns:a16="http://schemas.microsoft.com/office/drawing/2014/main" id="{0A6F6692-97AE-43C3-BBA2-0841D84AA3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4757" y="2689637"/>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2">
            <a:extLst>
              <a:ext uri="{FF2B5EF4-FFF2-40B4-BE49-F238E27FC236}">
                <a16:creationId xmlns:a16="http://schemas.microsoft.com/office/drawing/2014/main" id="{3E50B125-FE6B-4C18-B8F9-A249CDF5FDB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35058" y="371286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3">
            <a:extLst>
              <a:ext uri="{FF2B5EF4-FFF2-40B4-BE49-F238E27FC236}">
                <a16:creationId xmlns:a16="http://schemas.microsoft.com/office/drawing/2014/main" id="{1B5FAE29-EDC0-42F0-AB95-1ECF26817A1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16078" y="161040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1249F4D0-167A-4CE5-9731-2F02C265D82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52705" y="259894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2">
            <a:extLst>
              <a:ext uri="{FF2B5EF4-FFF2-40B4-BE49-F238E27FC236}">
                <a16:creationId xmlns:a16="http://schemas.microsoft.com/office/drawing/2014/main" id="{83855F62-B9C2-48D8-AE51-A9FE69363F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0425" y="470983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2">
            <a:extLst>
              <a:ext uri="{FF2B5EF4-FFF2-40B4-BE49-F238E27FC236}">
                <a16:creationId xmlns:a16="http://schemas.microsoft.com/office/drawing/2014/main" id="{2DE4D417-B295-4420-8F6B-30DACA12B2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1192" y="579436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2">
            <a:extLst>
              <a:ext uri="{FF2B5EF4-FFF2-40B4-BE49-F238E27FC236}">
                <a16:creationId xmlns:a16="http://schemas.microsoft.com/office/drawing/2014/main" id="{2010625C-4745-4805-A605-40D63CA44E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48662" y="475311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2">
            <a:extLst>
              <a:ext uri="{FF2B5EF4-FFF2-40B4-BE49-F238E27FC236}">
                <a16:creationId xmlns:a16="http://schemas.microsoft.com/office/drawing/2014/main" id="{6DD9450D-C846-478D-B514-8CE48BB335C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00541" y="575925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14578</TotalTime>
  <Words>415</Words>
  <Application>Microsoft Office PowerPoint</Application>
  <PresentationFormat>Widescreen</PresentationFormat>
  <Paragraphs>68</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705</cp:revision>
  <cp:lastPrinted>2019-06-25T17:36:27Z</cp:lastPrinted>
  <dcterms:created xsi:type="dcterms:W3CDTF">2019-02-26T19:21:25Z</dcterms:created>
  <dcterms:modified xsi:type="dcterms:W3CDTF">2021-05-21T18:38:07Z</dcterms:modified>
</cp:coreProperties>
</file>