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33" autoAdjust="0"/>
    <p:restoredTop sz="94660"/>
  </p:normalViewPr>
  <p:slideViewPr>
    <p:cSldViewPr snapToGrid="0">
      <p:cViewPr varScale="1">
        <p:scale>
          <a:sx n="110" d="100"/>
          <a:sy n="110" d="100"/>
        </p:scale>
        <p:origin x="1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5/14/2021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5/14/2021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44285" cy="615553"/>
          </a:xfrm>
          <a:prstGeom prst="rect">
            <a:avLst/>
          </a:prstGeom>
        </p:spPr>
        <p:txBody>
          <a:bodyPr wrap="none">
            <a:spAutoFit/>
          </a:bodyPr>
          <a:lstStyle/>
          <a:p>
            <a:r>
              <a:rPr lang="en-US" sz="1700" b="1" dirty="0">
                <a:solidFill>
                  <a:prstClr val="white"/>
                </a:solidFill>
              </a:rPr>
              <a:t>LMRFC Forecasts Issued Morning of May 14,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4" y="134339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4" y="380134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241670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1254124"/>
            <a:ext cx="11330408" cy="3416320"/>
          </a:xfrm>
          <a:prstGeom prst="rect">
            <a:avLst/>
          </a:prstGeom>
          <a:noFill/>
        </p:spPr>
        <p:txBody>
          <a:bodyPr wrap="square" rtlCol="0">
            <a:spAutoFit/>
          </a:bodyPr>
          <a:lstStyle/>
          <a:p>
            <a:r>
              <a:rPr lang="en-US" dirty="0">
                <a:solidFill>
                  <a:prstClr val="black"/>
                </a:solidFill>
              </a:rPr>
              <a:t>Minor flooding is occurring on the lower Mississippi River at Red River Landing, LA.  It should crest early next week and should fall below flood stage by next weekend.  No other locations on the lower Mississippi River are expected to reach flood stage.  </a:t>
            </a:r>
          </a:p>
          <a:p>
            <a:endParaRPr lang="en-US" dirty="0">
              <a:solidFill>
                <a:prstClr val="black"/>
              </a:solidFill>
            </a:endParaRPr>
          </a:p>
          <a:p>
            <a:r>
              <a:rPr lang="en-US" dirty="0">
                <a:solidFill>
                  <a:prstClr val="black"/>
                </a:solidFill>
              </a:rPr>
              <a:t>Rises will continue on the lower Mississippi River through the middle of next week.  </a:t>
            </a:r>
          </a:p>
          <a:p>
            <a:endParaRPr lang="en-US" dirty="0">
              <a:solidFill>
                <a:prstClr val="black"/>
              </a:solidFill>
            </a:endParaRPr>
          </a:p>
          <a:p>
            <a:r>
              <a:rPr lang="en-US" dirty="0">
                <a:solidFill>
                  <a:prstClr val="black"/>
                </a:solidFill>
              </a:rPr>
              <a:t>Significant falls will continue on the lower Ohio River over the next several weeks.  Significant falls are forecast on the lower Mississippi below Red River Landing, LA by late next week and should continue through early June. </a:t>
            </a:r>
          </a:p>
          <a:p>
            <a:br>
              <a:rPr lang="en-US" dirty="0">
                <a:solidFill>
                  <a:prstClr val="black"/>
                </a:solidFill>
              </a:rPr>
            </a:br>
            <a:r>
              <a:rPr lang="en-US" dirty="0">
                <a:solidFill>
                  <a:prstClr val="black"/>
                </a:solidFill>
              </a:rPr>
              <a:t>The 16 day future rainfall guidance shows minor rises on the lower Ohio River for week 2 but this would only slow down the falls on the lower Mississippi River by the end of the month.  At this time, the guidance continues to show no flooding for the lower Ohio or lower Mississippi Rivers during the next month.</a:t>
            </a:r>
          </a:p>
        </p:txBody>
      </p:sp>
      <p:sp>
        <p:nvSpPr>
          <p:cNvPr id="18" name="Oval 17">
            <a:extLst>
              <a:ext uri="{FF2B5EF4-FFF2-40B4-BE49-F238E27FC236}">
                <a16:creationId xmlns:a16="http://schemas.microsoft.com/office/drawing/2014/main" id="{965CC4C1-3056-4EDB-9733-07FBBE299680}"/>
              </a:ext>
            </a:extLst>
          </p:cNvPr>
          <p:cNvSpPr/>
          <p:nvPr/>
        </p:nvSpPr>
        <p:spPr>
          <a:xfrm>
            <a:off x="210484" y="297827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14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172256" y="2153455"/>
            <a:ext cx="3566264"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19.1’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1791" y="3252272"/>
              <a:ext cx="177287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grpSp>
      <p:grpSp>
        <p:nvGrpSpPr>
          <p:cNvPr id="128" name="Group 127"/>
          <p:cNvGrpSpPr/>
          <p:nvPr/>
        </p:nvGrpSpPr>
        <p:grpSpPr>
          <a:xfrm>
            <a:off x="418011" y="4201425"/>
            <a:ext cx="4087257" cy="949779"/>
            <a:chOff x="461644" y="2806880"/>
            <a:chExt cx="2955141"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70208" y="3256959"/>
              <a:ext cx="194657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46.3’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28.1’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begin to fall over </a:t>
              </a:r>
              <a:r>
                <a:rPr lang="en-US" sz="1200" b="1" dirty="0" err="1">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next several days</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6" y="4227149"/>
            <a:ext cx="4312237" cy="949779"/>
            <a:chOff x="461644" y="2806880"/>
            <a:chExt cx="280962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98579" y="3247691"/>
              <a:ext cx="185228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37.0’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Tomorrow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4170457" cy="949779"/>
            <a:chOff x="720724" y="1221920"/>
            <a:chExt cx="2905331"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44719" y="1615556"/>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 </a:t>
              </a:r>
            </a:p>
          </p:txBody>
        </p:sp>
      </p:grpSp>
      <p:grpSp>
        <p:nvGrpSpPr>
          <p:cNvPr id="294" name="Group 293"/>
          <p:cNvGrpSpPr/>
          <p:nvPr/>
        </p:nvGrpSpPr>
        <p:grpSpPr>
          <a:xfrm>
            <a:off x="7780942" y="2168274"/>
            <a:ext cx="4242932" cy="949779"/>
            <a:chOff x="720722" y="1221920"/>
            <a:chExt cx="3448268"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63907" y="1786358"/>
              <a:ext cx="2305083"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today </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11.6’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298574" y="3213377"/>
              <a:ext cx="18220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p>
          </p:txBody>
        </p:sp>
      </p:grpSp>
      <p:grpSp>
        <p:nvGrpSpPr>
          <p:cNvPr id="366" name="Group 365"/>
          <p:cNvGrpSpPr/>
          <p:nvPr/>
        </p:nvGrpSpPr>
        <p:grpSpPr>
          <a:xfrm>
            <a:off x="296702" y="5279320"/>
            <a:ext cx="4332416" cy="949779"/>
            <a:chOff x="461644" y="2806880"/>
            <a:chExt cx="294160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25330" y="3191532"/>
              <a:ext cx="187791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33.3’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May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191650" y="3492171"/>
            <a:ext cx="2761183"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today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several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pic>
        <p:nvPicPr>
          <p:cNvPr id="160" name="Picture 3">
            <a:extLst>
              <a:ext uri="{FF2B5EF4-FFF2-40B4-BE49-F238E27FC236}">
                <a16:creationId xmlns:a16="http://schemas.microsoft.com/office/drawing/2014/main" id="{D1D92967-D114-40A6-B119-A25EC3B16B8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3169" y="469754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0F636BDE-BA12-429B-B183-D6CD1132B1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33386" y="4711108"/>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895C2F0E-E75B-4ED5-AFDE-136D978E39E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4654" y="576423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3">
            <a:extLst>
              <a:ext uri="{FF2B5EF4-FFF2-40B4-BE49-F238E27FC236}">
                <a16:creationId xmlns:a16="http://schemas.microsoft.com/office/drawing/2014/main" id="{595FCAEB-4BEF-48F2-840C-C349FB233A9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4782" y="57518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2">
            <a:extLst>
              <a:ext uri="{FF2B5EF4-FFF2-40B4-BE49-F238E27FC236}">
                <a16:creationId xmlns:a16="http://schemas.microsoft.com/office/drawing/2014/main" id="{28C9F7A5-607A-4B97-B820-74B05A4C7FB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1989" y="162278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2">
            <a:extLst>
              <a:ext uri="{FF2B5EF4-FFF2-40B4-BE49-F238E27FC236}">
                <a16:creationId xmlns:a16="http://schemas.microsoft.com/office/drawing/2014/main" id="{3586B708-8A49-45B2-A9CC-8808E7D49F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62657" y="26641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2">
            <a:extLst>
              <a:ext uri="{FF2B5EF4-FFF2-40B4-BE49-F238E27FC236}">
                <a16:creationId xmlns:a16="http://schemas.microsoft.com/office/drawing/2014/main" id="{219E2313-22FE-4E8A-B6B1-65786C3F1E6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34333" y="365151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2">
            <a:extLst>
              <a:ext uri="{FF2B5EF4-FFF2-40B4-BE49-F238E27FC236}">
                <a16:creationId xmlns:a16="http://schemas.microsoft.com/office/drawing/2014/main" id="{B0633B3C-512D-4A82-9CE0-E579BBD7176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28112" y="166471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2">
            <a:extLst>
              <a:ext uri="{FF2B5EF4-FFF2-40B4-BE49-F238E27FC236}">
                <a16:creationId xmlns:a16="http://schemas.microsoft.com/office/drawing/2014/main" id="{0A6F6692-97AE-43C3-BBA2-0841D84AA3F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4757" y="268963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2">
            <a:extLst>
              <a:ext uri="{FF2B5EF4-FFF2-40B4-BE49-F238E27FC236}">
                <a16:creationId xmlns:a16="http://schemas.microsoft.com/office/drawing/2014/main" id="{3E50B125-FE6B-4C18-B8F9-A249CDF5FDB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35058" y="371286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14534</TotalTime>
  <Words>432</Words>
  <Application>Microsoft Office PowerPoint</Application>
  <PresentationFormat>Widescreen</PresentationFormat>
  <Paragraphs>70</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700</cp:revision>
  <cp:lastPrinted>2019-06-25T17:36:27Z</cp:lastPrinted>
  <dcterms:created xsi:type="dcterms:W3CDTF">2019-02-26T19:21:25Z</dcterms:created>
  <dcterms:modified xsi:type="dcterms:W3CDTF">2021-05-14T16:50:08Z</dcterms:modified>
</cp:coreProperties>
</file>