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3" autoAdjust="0"/>
    <p:restoredTop sz="94660"/>
  </p:normalViewPr>
  <p:slideViewPr>
    <p:cSldViewPr snapToGrid="0">
      <p:cViewPr varScale="1">
        <p:scale>
          <a:sx n="86" d="100"/>
          <a:sy n="86" d="100"/>
        </p:scale>
        <p:origin x="1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4/26/2021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4/26/2021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78653" cy="615553"/>
          </a:xfrm>
          <a:prstGeom prst="rect">
            <a:avLst/>
          </a:prstGeom>
        </p:spPr>
        <p:txBody>
          <a:bodyPr wrap="none">
            <a:spAutoFit/>
          </a:bodyPr>
          <a:lstStyle/>
          <a:p>
            <a:r>
              <a:rPr lang="en-US" sz="1700" b="1" dirty="0">
                <a:solidFill>
                  <a:prstClr val="white"/>
                </a:solidFill>
              </a:rPr>
              <a:t>LMRFC Forecasts Issued Morning of April 26,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0484" y="105406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0484" y="327760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0484" y="192873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10484" y="384731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589631" y="996845"/>
            <a:ext cx="11330408" cy="4247317"/>
          </a:xfrm>
          <a:prstGeom prst="rect">
            <a:avLst/>
          </a:prstGeom>
          <a:noFill/>
        </p:spPr>
        <p:txBody>
          <a:bodyPr wrap="square" rtlCol="0">
            <a:spAutoFit/>
          </a:bodyPr>
          <a:lstStyle/>
          <a:p>
            <a:r>
              <a:rPr lang="en-US" dirty="0">
                <a:solidFill>
                  <a:prstClr val="black"/>
                </a:solidFill>
              </a:rPr>
              <a:t>Natchez, MS and Baton Rouge, LA should fall below flood stage today.  Red River Landing, LA will fall below flood stage during the first week of May. </a:t>
            </a:r>
          </a:p>
          <a:p>
            <a:r>
              <a:rPr lang="en-US" dirty="0">
                <a:solidFill>
                  <a:prstClr val="black"/>
                </a:solidFill>
              </a:rPr>
              <a:t> </a:t>
            </a:r>
            <a:br>
              <a:rPr lang="en-US" dirty="0">
                <a:solidFill>
                  <a:prstClr val="black"/>
                </a:solidFill>
              </a:rPr>
            </a:br>
            <a:r>
              <a:rPr lang="en-US" dirty="0">
                <a:solidFill>
                  <a:prstClr val="black"/>
                </a:solidFill>
              </a:rPr>
              <a:t>The lower Ohio River will remain steady with minor fluctuations due to the operation of Olmsted Lock &amp; Dam. </a:t>
            </a:r>
          </a:p>
          <a:p>
            <a:endParaRPr lang="en-US" dirty="0">
              <a:solidFill>
                <a:prstClr val="black"/>
              </a:solidFill>
            </a:endParaRPr>
          </a:p>
          <a:p>
            <a:r>
              <a:rPr lang="en-US" dirty="0">
                <a:solidFill>
                  <a:prstClr val="black"/>
                </a:solidFill>
              </a:rPr>
              <a:t>The Mississippi River above the junction with the Ohio River will continue to have a minor rise over the next couple of days.  </a:t>
            </a:r>
          </a:p>
          <a:p>
            <a:endParaRPr lang="en-US" dirty="0">
              <a:solidFill>
                <a:prstClr val="black"/>
              </a:solidFill>
            </a:endParaRPr>
          </a:p>
          <a:p>
            <a:r>
              <a:rPr lang="en-US" dirty="0">
                <a:solidFill>
                  <a:prstClr val="black"/>
                </a:solidFill>
              </a:rPr>
              <a:t>Significant falls will continue on the lower Mississippi River over the next couple of weeks. </a:t>
            </a:r>
          </a:p>
          <a:p>
            <a:endParaRPr lang="en-US" dirty="0">
              <a:solidFill>
                <a:prstClr val="black"/>
              </a:solidFill>
            </a:endParaRPr>
          </a:p>
          <a:p>
            <a:r>
              <a:rPr lang="en-US" dirty="0">
                <a:solidFill>
                  <a:prstClr val="black"/>
                </a:solidFill>
              </a:rPr>
              <a:t>Rainfall of 1 to 3 inches is forecast over parts of the Arkansas, Missouri, middle Mississippi, and lower Ohio Valleys.  Renewed rises may occur on the Missouri, middle Mississippi and lower Ohio Rivers.  </a:t>
            </a:r>
          </a:p>
          <a:p>
            <a:endParaRPr lang="en-US" dirty="0">
              <a:solidFill>
                <a:prstClr val="black"/>
              </a:solidFill>
            </a:endParaRPr>
          </a:p>
          <a:p>
            <a:r>
              <a:rPr lang="en-US" dirty="0">
                <a:solidFill>
                  <a:prstClr val="black"/>
                </a:solidFill>
              </a:rPr>
              <a:t>The 16 day future rainfall guidance is showing a minor rise on the lower Ohio River for the first week of May.   The rise is well below flood stage and the guidance continues to show no renewed flooding on the lower Mississippi River.  </a:t>
            </a:r>
          </a:p>
        </p:txBody>
      </p:sp>
      <p:sp>
        <p:nvSpPr>
          <p:cNvPr id="17" name="Oval 16">
            <a:extLst>
              <a:ext uri="{FF2B5EF4-FFF2-40B4-BE49-F238E27FC236}">
                <a16:creationId xmlns:a16="http://schemas.microsoft.com/office/drawing/2014/main" id="{327EAB8E-ED04-4D3F-A140-4675E4F16736}"/>
              </a:ext>
            </a:extLst>
          </p:cNvPr>
          <p:cNvSpPr/>
          <p:nvPr/>
        </p:nvSpPr>
        <p:spPr>
          <a:xfrm>
            <a:off x="210484" y="468381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Oval 17">
            <a:extLst>
              <a:ext uri="{FF2B5EF4-FFF2-40B4-BE49-F238E27FC236}">
                <a16:creationId xmlns:a16="http://schemas.microsoft.com/office/drawing/2014/main" id="{965CC4C1-3056-4EDB-9733-07FBBE299680}"/>
              </a:ext>
            </a:extLst>
          </p:cNvPr>
          <p:cNvSpPr/>
          <p:nvPr/>
        </p:nvSpPr>
        <p:spPr>
          <a:xfrm>
            <a:off x="210484" y="244973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April 26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17.0’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172256" y="2153455"/>
            <a:ext cx="3566264"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81791" y="3252272"/>
              <a:ext cx="177287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grpSp>
      <p:grpSp>
        <p:nvGrpSpPr>
          <p:cNvPr id="128" name="Group 127"/>
          <p:cNvGrpSpPr/>
          <p:nvPr/>
        </p:nvGrpSpPr>
        <p:grpSpPr>
          <a:xfrm>
            <a:off x="418011" y="4201425"/>
            <a:ext cx="3916985" cy="949779"/>
            <a:chOff x="461644" y="2806880"/>
            <a:chExt cx="2832032"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48.0’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347099" y="3378422"/>
              <a:ext cx="1946577"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 Today</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712709" y="3136793"/>
            <a:ext cx="3966342"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22.5’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31245" y="3238089"/>
              <a:ext cx="215036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r>
                <a:rPr lang="en-US"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6" y="4227149"/>
            <a:ext cx="4312237" cy="949779"/>
            <a:chOff x="461644" y="2806880"/>
            <a:chExt cx="2809626"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301965" y="3250612"/>
              <a:ext cx="185228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Wednesday</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778612" y="2689637"/>
            <a:ext cx="1519017" cy="138480"/>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697412" y="3532696"/>
            <a:ext cx="1045870" cy="319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3583673" cy="949779"/>
            <a:chOff x="720724" y="1221920"/>
            <a:chExt cx="295761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14.0’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97005" y="1674688"/>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 fluctuations over the next several days</a:t>
              </a:r>
            </a:p>
          </p:txBody>
        </p:sp>
      </p:grpSp>
      <p:grpSp>
        <p:nvGrpSpPr>
          <p:cNvPr id="294" name="Group 293"/>
          <p:cNvGrpSpPr/>
          <p:nvPr/>
        </p:nvGrpSpPr>
        <p:grpSpPr>
          <a:xfrm>
            <a:off x="7780942" y="2168274"/>
            <a:ext cx="4030598" cy="949779"/>
            <a:chOff x="720722" y="1221920"/>
            <a:chExt cx="327570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24.0’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691342" y="1626722"/>
              <a:ext cx="23050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grpSp>
      <p:grpSp>
        <p:nvGrpSpPr>
          <p:cNvPr id="327" name="Group 326"/>
          <p:cNvGrpSpPr/>
          <p:nvPr/>
        </p:nvGrpSpPr>
        <p:grpSpPr>
          <a:xfrm>
            <a:off x="7631130" y="3187337"/>
            <a:ext cx="410802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34.1’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4019792"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13.3’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302581" y="3289982"/>
              <a:ext cx="18220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 </a:t>
              </a:r>
            </a:p>
          </p:txBody>
        </p:sp>
      </p:grpSp>
      <p:grpSp>
        <p:nvGrpSpPr>
          <p:cNvPr id="366" name="Group 365"/>
          <p:cNvGrpSpPr/>
          <p:nvPr/>
        </p:nvGrpSpPr>
        <p:grpSpPr>
          <a:xfrm>
            <a:off x="296702" y="5279320"/>
            <a:ext cx="3957645" cy="949779"/>
            <a:chOff x="461644" y="2806880"/>
            <a:chExt cx="2687145"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35.2’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270870" y="3269126"/>
              <a:ext cx="1877919"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 Today</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869532" y="3639714"/>
            <a:ext cx="27611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a:t>
            </a:r>
          </a:p>
        </p:txBody>
      </p:sp>
      <p:pic>
        <p:nvPicPr>
          <p:cNvPr id="150" name="Picture 2">
            <a:extLst>
              <a:ext uri="{FF2B5EF4-FFF2-40B4-BE49-F238E27FC236}">
                <a16:creationId xmlns:a16="http://schemas.microsoft.com/office/drawing/2014/main" id="{01A56B4B-45C3-4732-BA24-F73A12E5E16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620" y="162157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2">
            <a:extLst>
              <a:ext uri="{FF2B5EF4-FFF2-40B4-BE49-F238E27FC236}">
                <a16:creationId xmlns:a16="http://schemas.microsoft.com/office/drawing/2014/main" id="{C5679050-04CA-42A6-A2DB-6C0A7D95EE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8210" y="260185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2">
            <a:extLst>
              <a:ext uri="{FF2B5EF4-FFF2-40B4-BE49-F238E27FC236}">
                <a16:creationId xmlns:a16="http://schemas.microsoft.com/office/drawing/2014/main" id="{CACD5806-C4EE-4A8E-A727-2113A393D09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1241" y="367769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2">
            <a:extLst>
              <a:ext uri="{FF2B5EF4-FFF2-40B4-BE49-F238E27FC236}">
                <a16:creationId xmlns:a16="http://schemas.microsoft.com/office/drawing/2014/main" id="{D7430094-65E8-4C51-B746-05424C6EA5F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28158" y="3699660"/>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2">
            <a:extLst>
              <a:ext uri="{FF2B5EF4-FFF2-40B4-BE49-F238E27FC236}">
                <a16:creationId xmlns:a16="http://schemas.microsoft.com/office/drawing/2014/main" id="{BBFB6580-54CE-4387-98D3-0ABC0AE17EE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96701" y="4756091"/>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2">
            <a:extLst>
              <a:ext uri="{FF2B5EF4-FFF2-40B4-BE49-F238E27FC236}">
                <a16:creationId xmlns:a16="http://schemas.microsoft.com/office/drawing/2014/main" id="{6172B5CF-A487-41E7-A35D-BA08EDA4BFD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0841" y="473528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2">
            <a:extLst>
              <a:ext uri="{FF2B5EF4-FFF2-40B4-BE49-F238E27FC236}">
                <a16:creationId xmlns:a16="http://schemas.microsoft.com/office/drawing/2014/main" id="{23716781-4917-4C4A-8FBB-E4A8471EDDF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0889" y="579195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2">
            <a:extLst>
              <a:ext uri="{FF2B5EF4-FFF2-40B4-BE49-F238E27FC236}">
                <a16:creationId xmlns:a16="http://schemas.microsoft.com/office/drawing/2014/main" id="{EC80AC99-E19E-448F-A20D-1AF4F20502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1580" y="265132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2">
            <a:extLst>
              <a:ext uri="{FF2B5EF4-FFF2-40B4-BE49-F238E27FC236}">
                <a16:creationId xmlns:a16="http://schemas.microsoft.com/office/drawing/2014/main" id="{D1A21BC6-BB8C-4AC7-A0A2-B27D4FFE3CC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5331" y="574939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147">
            <a:extLst>
              <a:ext uri="{FF2B5EF4-FFF2-40B4-BE49-F238E27FC236}">
                <a16:creationId xmlns:a16="http://schemas.microsoft.com/office/drawing/2014/main" id="{95047AFF-D290-4623-8F81-479F77EF65EA}"/>
              </a:ext>
            </a:extLst>
          </p:cNvPr>
          <p:cNvPicPr>
            <a:picLocks noChangeAspect="1"/>
          </p:cNvPicPr>
          <p:nvPr/>
        </p:nvPicPr>
        <p:blipFill rotWithShape="1">
          <a:blip r:embed="rId7"/>
          <a:srcRect t="-1" b="13987"/>
          <a:stretch/>
        </p:blipFill>
        <p:spPr>
          <a:xfrm>
            <a:off x="8560392" y="1635410"/>
            <a:ext cx="443581" cy="399049"/>
          </a:xfrm>
          <a:prstGeom prst="rect">
            <a:avLst/>
          </a:prstGeom>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14124</TotalTime>
  <Words>431</Words>
  <Application>Microsoft Office PowerPoint</Application>
  <PresentationFormat>Widescreen</PresentationFormat>
  <Paragraphs>71</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676</cp:revision>
  <cp:lastPrinted>2019-06-25T17:36:27Z</cp:lastPrinted>
  <dcterms:created xsi:type="dcterms:W3CDTF">2019-02-26T19:21:25Z</dcterms:created>
  <dcterms:modified xsi:type="dcterms:W3CDTF">2021-04-26T16:13:29Z</dcterms:modified>
</cp:coreProperties>
</file>