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4/13/2021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4/13/2021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78653" cy="615553"/>
          </a:xfrm>
          <a:prstGeom prst="rect">
            <a:avLst/>
          </a:prstGeom>
        </p:spPr>
        <p:txBody>
          <a:bodyPr wrap="none">
            <a:spAutoFit/>
          </a:bodyPr>
          <a:lstStyle/>
          <a:p>
            <a:r>
              <a:rPr lang="en-US" sz="1700" b="1" dirty="0">
                <a:solidFill>
                  <a:prstClr val="white"/>
                </a:solidFill>
              </a:rPr>
              <a:t>LMRFC Forecasts Issued Morning of April 13,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6" y="111974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0484" y="302584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4" y="220370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0484" y="383816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996845"/>
            <a:ext cx="11330408" cy="5355312"/>
          </a:xfrm>
          <a:prstGeom prst="rect">
            <a:avLst/>
          </a:prstGeom>
          <a:noFill/>
        </p:spPr>
        <p:txBody>
          <a:bodyPr wrap="square" rtlCol="0">
            <a:spAutoFit/>
          </a:bodyPr>
          <a:lstStyle/>
          <a:p>
            <a:r>
              <a:rPr lang="en-US" dirty="0">
                <a:solidFill>
                  <a:prstClr val="black"/>
                </a:solidFill>
              </a:rPr>
              <a:t>Over the past weekend, heavy rain fell over the middle Mississippi and Missouri Valleys causing renewed rises on the middle Mississippi River.  Rises of 3 to 4 feet will continue through Friday with minor flooding occurring at Cape Girardeau, MO and Thebes, IL.</a:t>
            </a:r>
          </a:p>
          <a:p>
            <a:r>
              <a:rPr lang="en-US" dirty="0">
                <a:solidFill>
                  <a:prstClr val="black"/>
                </a:solidFill>
              </a:rPr>
              <a:t> </a:t>
            </a:r>
            <a:br>
              <a:rPr lang="en-US" dirty="0">
                <a:solidFill>
                  <a:prstClr val="black"/>
                </a:solidFill>
              </a:rPr>
            </a:br>
            <a:r>
              <a:rPr lang="en-US" dirty="0">
                <a:solidFill>
                  <a:prstClr val="black"/>
                </a:solidFill>
              </a:rPr>
              <a:t>The rises from the middle Mississippi River will be dampen by the falls on the Cumberland and Tennessee Rivers.  As a result, the lower Ohio River should only have slight rises over the next 5 days and remain below flood stage.</a:t>
            </a:r>
          </a:p>
          <a:p>
            <a:endParaRPr lang="en-US" dirty="0">
              <a:solidFill>
                <a:prstClr val="black"/>
              </a:solidFill>
            </a:endParaRPr>
          </a:p>
          <a:p>
            <a:r>
              <a:rPr lang="en-US" dirty="0">
                <a:solidFill>
                  <a:prstClr val="black"/>
                </a:solidFill>
              </a:rPr>
              <a:t>On the lower Mississippi River, falls of 1 to 1 ½ feet are occurring from New Madrid, MO to </a:t>
            </a:r>
            <a:r>
              <a:rPr lang="en-US" dirty="0" err="1">
                <a:solidFill>
                  <a:prstClr val="black"/>
                </a:solidFill>
              </a:rPr>
              <a:t>Mhoon</a:t>
            </a:r>
            <a:r>
              <a:rPr lang="en-US" dirty="0">
                <a:solidFill>
                  <a:prstClr val="black"/>
                </a:solidFill>
              </a:rPr>
              <a:t> Landing, MS.  Minor flooding has ended above the junction with the Arkansas River.  Falls of 2 to 5 feet will continue over the next 5 days. </a:t>
            </a:r>
          </a:p>
          <a:p>
            <a:endParaRPr lang="en-US" dirty="0">
              <a:solidFill>
                <a:prstClr val="black"/>
              </a:solidFill>
            </a:endParaRPr>
          </a:p>
          <a:p>
            <a:r>
              <a:rPr lang="en-US" dirty="0">
                <a:solidFill>
                  <a:prstClr val="black"/>
                </a:solidFill>
              </a:rPr>
              <a:t>Moderate flooding continues from Natchez, MS downstream to Baton Rouge, LA.  Upstream falls will progress downstream and moderate flooding should end at all locations by the end of the weekend.  Falls will continue through the rest of the month and minor flooding should end on the lower Mississippi River by the end of April. </a:t>
            </a:r>
          </a:p>
          <a:p>
            <a:endParaRPr lang="en-US" dirty="0">
              <a:solidFill>
                <a:prstClr val="black"/>
              </a:solidFill>
            </a:endParaRPr>
          </a:p>
          <a:p>
            <a:r>
              <a:rPr lang="en-US" dirty="0">
                <a:solidFill>
                  <a:prstClr val="black"/>
                </a:solidFill>
              </a:rPr>
              <a:t>Heavy rain is forecast in south Louisiana over the next couple of days and minor rises of a few tenths are possible from Red River Landing, LA downstream to New Orleans, LA. </a:t>
            </a:r>
          </a:p>
          <a:p>
            <a:endParaRPr lang="en-US" dirty="0">
              <a:solidFill>
                <a:prstClr val="black"/>
              </a:solidFill>
            </a:endParaRPr>
          </a:p>
          <a:p>
            <a:r>
              <a:rPr lang="en-US" dirty="0">
                <a:solidFill>
                  <a:prstClr val="black"/>
                </a:solidFill>
              </a:rPr>
              <a:t>The 16 day future rainfall guidance is showing the same minor rises on the lower Ohio River and all locations on the lower Mississippi River continue to show falls through the first week of May. </a:t>
            </a:r>
          </a:p>
        </p:txBody>
      </p:sp>
      <p:sp>
        <p:nvSpPr>
          <p:cNvPr id="16" name="Oval 15">
            <a:extLst>
              <a:ext uri="{FF2B5EF4-FFF2-40B4-BE49-F238E27FC236}">
                <a16:creationId xmlns:a16="http://schemas.microsoft.com/office/drawing/2014/main" id="{FC748A70-E06D-44E7-9E81-7C8E7FD98037}"/>
              </a:ext>
            </a:extLst>
          </p:cNvPr>
          <p:cNvSpPr/>
          <p:nvPr/>
        </p:nvSpPr>
        <p:spPr>
          <a:xfrm>
            <a:off x="210485" y="573825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a:extLst>
              <a:ext uri="{FF2B5EF4-FFF2-40B4-BE49-F238E27FC236}">
                <a16:creationId xmlns:a16="http://schemas.microsoft.com/office/drawing/2014/main" id="{327EAB8E-ED04-4D3F-A140-4675E4F16736}"/>
              </a:ext>
            </a:extLst>
          </p:cNvPr>
          <p:cNvSpPr/>
          <p:nvPr/>
        </p:nvSpPr>
        <p:spPr>
          <a:xfrm>
            <a:off x="210484" y="49520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13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172256" y="2153455"/>
            <a:ext cx="3566264"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26.6’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1791" y="3252272"/>
              <a:ext cx="177287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grpSp>
      <p:grpSp>
        <p:nvGrpSpPr>
          <p:cNvPr id="128" name="Group 127"/>
          <p:cNvGrpSpPr/>
          <p:nvPr/>
        </p:nvGrpSpPr>
        <p:grpSpPr>
          <a:xfrm>
            <a:off x="418011" y="4201425"/>
            <a:ext cx="3901573" cy="949779"/>
            <a:chOff x="461644" y="2806880"/>
            <a:chExt cx="2820889"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52.6’  </a:t>
              </a:r>
              <a:r>
                <a:rPr lang="en-US" sz="1200" b="1" dirty="0">
                  <a:solidFill>
                    <a:srgbClr val="FF0000"/>
                  </a:solidFill>
                  <a:effectLst>
                    <a:outerShdw blurRad="38100" dist="38100" dir="2700000" algn="tl">
                      <a:srgbClr val="000000">
                        <a:alpha val="43137"/>
                      </a:srgbClr>
                    </a:outerShdw>
                  </a:effectLst>
                  <a:latin typeface="Arial Narrow" panose="020B0606020202030204" pitchFamily="34" charset="0"/>
                </a:rPr>
                <a:t>MODERATE</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35956" y="3270246"/>
              <a:ext cx="194657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Sunday</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Tomorrow  </a:t>
              </a:r>
            </a:p>
          </p:txBody>
        </p:sp>
      </p:grpSp>
      <p:grpSp>
        <p:nvGrpSpPr>
          <p:cNvPr id="166" name="Group 165"/>
          <p:cNvGrpSpPr/>
          <p:nvPr/>
        </p:nvGrpSpPr>
        <p:grpSpPr>
          <a:xfrm>
            <a:off x="7426917" y="4227149"/>
            <a:ext cx="3624242" cy="949779"/>
            <a:chOff x="461644" y="2806880"/>
            <a:chExt cx="280962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44.9’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426543" y="3261522"/>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Friday</a:t>
              </a:r>
            </a:p>
          </p:txBody>
        </p:sp>
      </p:grpSp>
      <p:sp>
        <p:nvSpPr>
          <p:cNvPr id="188" name="Rectangle 187"/>
          <p:cNvSpPr/>
          <p:nvPr/>
        </p:nvSpPr>
        <p:spPr>
          <a:xfrm>
            <a:off x="5766141" y="448907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Remaining steady over the next several days</a:t>
              </a:r>
            </a:p>
          </p:txBody>
        </p:sp>
      </p:grpSp>
      <p:grpSp>
        <p:nvGrpSpPr>
          <p:cNvPr id="294" name="Group 293"/>
          <p:cNvGrpSpPr/>
          <p:nvPr/>
        </p:nvGrpSpPr>
        <p:grpSpPr>
          <a:xfrm>
            <a:off x="7780942" y="2168274"/>
            <a:ext cx="4033309" cy="949779"/>
            <a:chOff x="720722" y="1221920"/>
            <a:chExt cx="3277906"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693545" y="1703166"/>
              <a:ext cx="23050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Steady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several days</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47.6’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4019792" cy="1110106"/>
            <a:chOff x="461644" y="2806880"/>
            <a:chExt cx="2685415" cy="1110106"/>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Estimated at 14.9’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258714" y="3270655"/>
              <a:ext cx="1822057"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for a couple of days then slow falls with tidal fluctuations </a:t>
              </a:r>
            </a:p>
          </p:txBody>
        </p:sp>
      </p:grpSp>
      <p:grpSp>
        <p:nvGrpSpPr>
          <p:cNvPr id="366" name="Group 365"/>
          <p:cNvGrpSpPr/>
          <p:nvPr/>
        </p:nvGrpSpPr>
        <p:grpSpPr>
          <a:xfrm>
            <a:off x="296702" y="5279320"/>
            <a:ext cx="3957645" cy="949779"/>
            <a:chOff x="461644" y="2806880"/>
            <a:chExt cx="268714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38.3’  </a:t>
              </a:r>
              <a:r>
                <a:rPr lang="en-US" sz="1200" b="1" dirty="0">
                  <a:solidFill>
                    <a:srgbClr val="FF0000"/>
                  </a:solidFill>
                  <a:effectLst>
                    <a:outerShdw blurRad="38100" dist="38100" dir="2700000" algn="tl">
                      <a:srgbClr val="000000">
                        <a:alpha val="43137"/>
                      </a:srgbClr>
                    </a:outerShdw>
                  </a:effectLst>
                  <a:latin typeface="Arial Narrow" panose="020B0606020202030204" pitchFamily="34" charset="0"/>
                </a:rPr>
                <a:t>MODERATE</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270870" y="3269126"/>
              <a:ext cx="187791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for a couple of days and falling below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Friday</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69532" y="3639714"/>
            <a:ext cx="27611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several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pic>
        <p:nvPicPr>
          <p:cNvPr id="150" name="Picture 2">
            <a:extLst>
              <a:ext uri="{FF2B5EF4-FFF2-40B4-BE49-F238E27FC236}">
                <a16:creationId xmlns:a16="http://schemas.microsoft.com/office/drawing/2014/main" id="{01A56B4B-45C3-4732-BA24-F73A12E5E1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620" y="162157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159">
            <a:extLst>
              <a:ext uri="{FF2B5EF4-FFF2-40B4-BE49-F238E27FC236}">
                <a16:creationId xmlns:a16="http://schemas.microsoft.com/office/drawing/2014/main" id="{EF09C881-7931-4BD7-AC50-B6D4C39C2466}"/>
              </a:ext>
            </a:extLst>
          </p:cNvPr>
          <p:cNvPicPr>
            <a:picLocks noChangeAspect="1"/>
          </p:cNvPicPr>
          <p:nvPr/>
        </p:nvPicPr>
        <p:blipFill rotWithShape="1">
          <a:blip r:embed="rId7"/>
          <a:srcRect t="-1" b="13987"/>
          <a:stretch/>
        </p:blipFill>
        <p:spPr>
          <a:xfrm>
            <a:off x="8346296" y="5731544"/>
            <a:ext cx="443581" cy="399049"/>
          </a:xfrm>
          <a:prstGeom prst="rect">
            <a:avLst/>
          </a:prstGeom>
        </p:spPr>
      </p:pic>
      <p:pic>
        <p:nvPicPr>
          <p:cNvPr id="145" name="Picture 2">
            <a:extLst>
              <a:ext uri="{FF2B5EF4-FFF2-40B4-BE49-F238E27FC236}">
                <a16:creationId xmlns:a16="http://schemas.microsoft.com/office/drawing/2014/main" id="{C5679050-04CA-42A6-A2DB-6C0A7D95EE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8210" y="260185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150">
            <a:extLst>
              <a:ext uri="{FF2B5EF4-FFF2-40B4-BE49-F238E27FC236}">
                <a16:creationId xmlns:a16="http://schemas.microsoft.com/office/drawing/2014/main" id="{D9F2BFD1-25F7-46F8-9B63-F469ECB0A003}"/>
              </a:ext>
            </a:extLst>
          </p:cNvPr>
          <p:cNvPicPr>
            <a:picLocks noChangeAspect="1"/>
          </p:cNvPicPr>
          <p:nvPr/>
        </p:nvPicPr>
        <p:blipFill rotWithShape="1">
          <a:blip r:embed="rId7"/>
          <a:srcRect t="-1" b="13987"/>
          <a:stretch/>
        </p:blipFill>
        <p:spPr>
          <a:xfrm>
            <a:off x="1048329" y="5772875"/>
            <a:ext cx="443581" cy="399049"/>
          </a:xfrm>
          <a:prstGeom prst="rect">
            <a:avLst/>
          </a:prstGeom>
        </p:spPr>
      </p:pic>
      <p:pic>
        <p:nvPicPr>
          <p:cNvPr id="146" name="Picture 2">
            <a:extLst>
              <a:ext uri="{FF2B5EF4-FFF2-40B4-BE49-F238E27FC236}">
                <a16:creationId xmlns:a16="http://schemas.microsoft.com/office/drawing/2014/main" id="{CACD5806-C4EE-4A8E-A727-2113A393D09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1241" y="367769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147">
            <a:extLst>
              <a:ext uri="{FF2B5EF4-FFF2-40B4-BE49-F238E27FC236}">
                <a16:creationId xmlns:a16="http://schemas.microsoft.com/office/drawing/2014/main" id="{04FFC051-4DAA-4767-8FC1-7EC3CF248B6E}"/>
              </a:ext>
            </a:extLst>
          </p:cNvPr>
          <p:cNvPicPr>
            <a:picLocks noChangeAspect="1"/>
          </p:cNvPicPr>
          <p:nvPr/>
        </p:nvPicPr>
        <p:blipFill rotWithShape="1">
          <a:blip r:embed="rId7"/>
          <a:srcRect t="-1" b="13987"/>
          <a:stretch/>
        </p:blipFill>
        <p:spPr>
          <a:xfrm>
            <a:off x="8534374" y="2667165"/>
            <a:ext cx="443581" cy="399049"/>
          </a:xfrm>
          <a:prstGeom prst="rect">
            <a:avLst/>
          </a:prstGeom>
        </p:spPr>
      </p:pic>
      <p:pic>
        <p:nvPicPr>
          <p:cNvPr id="149" name="Picture 148">
            <a:extLst>
              <a:ext uri="{FF2B5EF4-FFF2-40B4-BE49-F238E27FC236}">
                <a16:creationId xmlns:a16="http://schemas.microsoft.com/office/drawing/2014/main" id="{F02C6925-09CD-4593-BBB5-A64A440525F5}"/>
              </a:ext>
            </a:extLst>
          </p:cNvPr>
          <p:cNvPicPr>
            <a:picLocks noChangeAspect="1"/>
          </p:cNvPicPr>
          <p:nvPr/>
        </p:nvPicPr>
        <p:blipFill rotWithShape="1">
          <a:blip r:embed="rId7"/>
          <a:srcRect t="-1" b="13987"/>
          <a:stretch/>
        </p:blipFill>
        <p:spPr>
          <a:xfrm>
            <a:off x="8571296" y="1618478"/>
            <a:ext cx="443581" cy="399049"/>
          </a:xfrm>
          <a:prstGeom prst="rect">
            <a:avLst/>
          </a:prstGeom>
        </p:spPr>
      </p:pic>
      <p:pic>
        <p:nvPicPr>
          <p:cNvPr id="153" name="Picture 2">
            <a:extLst>
              <a:ext uri="{FF2B5EF4-FFF2-40B4-BE49-F238E27FC236}">
                <a16:creationId xmlns:a16="http://schemas.microsoft.com/office/drawing/2014/main" id="{D7430094-65E8-4C51-B746-05424C6EA5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28158" y="369966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2">
            <a:extLst>
              <a:ext uri="{FF2B5EF4-FFF2-40B4-BE49-F238E27FC236}">
                <a16:creationId xmlns:a16="http://schemas.microsoft.com/office/drawing/2014/main" id="{BBFB6580-54CE-4387-98D3-0ABC0AE17E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96701" y="475609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2">
            <a:extLst>
              <a:ext uri="{FF2B5EF4-FFF2-40B4-BE49-F238E27FC236}">
                <a16:creationId xmlns:a16="http://schemas.microsoft.com/office/drawing/2014/main" id="{6172B5CF-A487-41E7-A35D-BA08EDA4BF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0841" y="473528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13902</TotalTime>
  <Words>546</Words>
  <Application>Microsoft Office PowerPoint</Application>
  <PresentationFormat>Widescreen</PresentationFormat>
  <Paragraphs>71</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664</cp:revision>
  <cp:lastPrinted>2019-06-25T17:36:27Z</cp:lastPrinted>
  <dcterms:created xsi:type="dcterms:W3CDTF">2019-02-26T19:21:25Z</dcterms:created>
  <dcterms:modified xsi:type="dcterms:W3CDTF">2021-04-13T16:53:34Z</dcterms:modified>
</cp:coreProperties>
</file>